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7"/>
  </p:notesMasterIdLst>
  <p:sldIdLst>
    <p:sldId id="256" r:id="rId2"/>
    <p:sldId id="257" r:id="rId3"/>
    <p:sldId id="258" r:id="rId4"/>
    <p:sldId id="259" r:id="rId5"/>
    <p:sldId id="260" r:id="rId6"/>
    <p:sldId id="261" r:id="rId7"/>
    <p:sldId id="262" r:id="rId8"/>
    <p:sldId id="280" r:id="rId9"/>
    <p:sldId id="263" r:id="rId10"/>
    <p:sldId id="265" r:id="rId11"/>
    <p:sldId id="266" r:id="rId12"/>
    <p:sldId id="278" r:id="rId13"/>
    <p:sldId id="279" r:id="rId14"/>
    <p:sldId id="264" r:id="rId15"/>
    <p:sldId id="267" r:id="rId1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05541CE-4753-4E0D-81D5-2B183EE67C9A}">
          <p14:sldIdLst>
            <p14:sldId id="256"/>
            <p14:sldId id="257"/>
            <p14:sldId id="258"/>
            <p14:sldId id="259"/>
            <p14:sldId id="260"/>
            <p14:sldId id="261"/>
            <p14:sldId id="262"/>
            <p14:sldId id="280"/>
            <p14:sldId id="263"/>
            <p14:sldId id="265"/>
            <p14:sldId id="266"/>
            <p14:sldId id="278"/>
            <p14:sldId id="279"/>
            <p14:sldId id="264"/>
            <p14:sldId id="267"/>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81" d="100"/>
          <a:sy n="81" d="100"/>
        </p:scale>
        <p:origin x="1498" y="53"/>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AE36DEC-9483-46DB-8FFF-82B9FFB202C5}" type="datetimeFigureOut">
              <a:rPr lang="en-IN" smtClean="0"/>
              <a:t>28-08-2023</a:t>
            </a:fld>
            <a:endParaRPr lang="en-IN"/>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86BE120-05A4-42A3-AD69-E5FD3213B7E6}" type="slidenum">
              <a:rPr lang="en-IN" smtClean="0"/>
              <a:t>‹#›</a:t>
            </a:fld>
            <a:endParaRPr lang="en-IN"/>
          </a:p>
        </p:txBody>
      </p:sp>
    </p:spTree>
    <p:extLst>
      <p:ext uri="{BB962C8B-B14F-4D97-AF65-F5344CB8AC3E}">
        <p14:creationId xmlns:p14="http://schemas.microsoft.com/office/powerpoint/2010/main" val="40977863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D86BE120-05A4-42A3-AD69-E5FD3213B7E6}" type="slidenum">
              <a:rPr lang="en-IN" smtClean="0"/>
              <a:t>2</a:t>
            </a:fld>
            <a:endParaRPr lang="en-IN"/>
          </a:p>
        </p:txBody>
      </p:sp>
    </p:spTree>
    <p:extLst>
      <p:ext uri="{BB962C8B-B14F-4D97-AF65-F5344CB8AC3E}">
        <p14:creationId xmlns:p14="http://schemas.microsoft.com/office/powerpoint/2010/main" val="37874566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IN"/>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BB9632E3-7ADF-436A-9D00-90926E3DF8AC}" type="datetimeFigureOut">
              <a:rPr lang="en-IN" smtClean="0"/>
              <a:t>28-08-2023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E6EDADF-EAA3-4412-B29C-1712B86D8466}" type="slidenum">
              <a:rPr lang="en-IN" smtClean="0"/>
              <a:t>‹#›</a:t>
            </a:fld>
            <a:endParaRPr lang="en-IN"/>
          </a:p>
        </p:txBody>
      </p:sp>
    </p:spTree>
    <p:extLst>
      <p:ext uri="{BB962C8B-B14F-4D97-AF65-F5344CB8AC3E}">
        <p14:creationId xmlns:p14="http://schemas.microsoft.com/office/powerpoint/2010/main" val="36666033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BB9632E3-7ADF-436A-9D00-90926E3DF8AC}" type="datetimeFigureOut">
              <a:rPr lang="en-IN" smtClean="0"/>
              <a:t>28-08-2023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E6EDADF-EAA3-4412-B29C-1712B86D8466}" type="slidenum">
              <a:rPr lang="en-IN" smtClean="0"/>
              <a:t>‹#›</a:t>
            </a:fld>
            <a:endParaRPr lang="en-IN"/>
          </a:p>
        </p:txBody>
      </p:sp>
    </p:spTree>
    <p:extLst>
      <p:ext uri="{BB962C8B-B14F-4D97-AF65-F5344CB8AC3E}">
        <p14:creationId xmlns:p14="http://schemas.microsoft.com/office/powerpoint/2010/main" val="14620261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BB9632E3-7ADF-436A-9D00-90926E3DF8AC}" type="datetimeFigureOut">
              <a:rPr lang="en-IN" smtClean="0"/>
              <a:t>28-08-2023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E6EDADF-EAA3-4412-B29C-1712B86D8466}" type="slidenum">
              <a:rPr lang="en-IN" smtClean="0"/>
              <a:t>‹#›</a:t>
            </a:fld>
            <a:endParaRPr lang="en-IN"/>
          </a:p>
        </p:txBody>
      </p:sp>
    </p:spTree>
    <p:extLst>
      <p:ext uri="{BB962C8B-B14F-4D97-AF65-F5344CB8AC3E}">
        <p14:creationId xmlns:p14="http://schemas.microsoft.com/office/powerpoint/2010/main" val="37597307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BB9632E3-7ADF-436A-9D00-90926E3DF8AC}" type="datetimeFigureOut">
              <a:rPr lang="en-IN" smtClean="0"/>
              <a:t>28-08-2023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E6EDADF-EAA3-4412-B29C-1712B86D8466}" type="slidenum">
              <a:rPr lang="en-IN" smtClean="0"/>
              <a:t>‹#›</a:t>
            </a:fld>
            <a:endParaRPr lang="en-IN"/>
          </a:p>
        </p:txBody>
      </p:sp>
    </p:spTree>
    <p:extLst>
      <p:ext uri="{BB962C8B-B14F-4D97-AF65-F5344CB8AC3E}">
        <p14:creationId xmlns:p14="http://schemas.microsoft.com/office/powerpoint/2010/main" val="25471591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IN"/>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B9632E3-7ADF-436A-9D00-90926E3DF8AC}" type="datetimeFigureOut">
              <a:rPr lang="en-IN" smtClean="0"/>
              <a:t>28-08-2023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E6EDADF-EAA3-4412-B29C-1712B86D8466}" type="slidenum">
              <a:rPr lang="en-IN" smtClean="0"/>
              <a:t>‹#›</a:t>
            </a:fld>
            <a:endParaRPr lang="en-IN"/>
          </a:p>
        </p:txBody>
      </p:sp>
    </p:spTree>
    <p:extLst>
      <p:ext uri="{BB962C8B-B14F-4D97-AF65-F5344CB8AC3E}">
        <p14:creationId xmlns:p14="http://schemas.microsoft.com/office/powerpoint/2010/main" val="34398051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fld id="{BB9632E3-7ADF-436A-9D00-90926E3DF8AC}" type="datetimeFigureOut">
              <a:rPr lang="en-IN" smtClean="0"/>
              <a:t>28-08-2023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E6EDADF-EAA3-4412-B29C-1712B86D8466}" type="slidenum">
              <a:rPr lang="en-IN" smtClean="0"/>
              <a:t>‹#›</a:t>
            </a:fld>
            <a:endParaRPr lang="en-IN"/>
          </a:p>
        </p:txBody>
      </p:sp>
    </p:spTree>
    <p:extLst>
      <p:ext uri="{BB962C8B-B14F-4D97-AF65-F5344CB8AC3E}">
        <p14:creationId xmlns:p14="http://schemas.microsoft.com/office/powerpoint/2010/main" val="12429041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IN"/>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fld id="{BB9632E3-7ADF-436A-9D00-90926E3DF8AC}" type="datetimeFigureOut">
              <a:rPr lang="en-IN" smtClean="0"/>
              <a:t>28-08-2023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8E6EDADF-EAA3-4412-B29C-1712B86D8466}" type="slidenum">
              <a:rPr lang="en-IN" smtClean="0"/>
              <a:t>‹#›</a:t>
            </a:fld>
            <a:endParaRPr lang="en-IN"/>
          </a:p>
        </p:txBody>
      </p:sp>
    </p:spTree>
    <p:extLst>
      <p:ext uri="{BB962C8B-B14F-4D97-AF65-F5344CB8AC3E}">
        <p14:creationId xmlns:p14="http://schemas.microsoft.com/office/powerpoint/2010/main" val="7994036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BB9632E3-7ADF-436A-9D00-90926E3DF8AC}" type="datetimeFigureOut">
              <a:rPr lang="en-IN" smtClean="0"/>
              <a:t>28-08-2023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8E6EDADF-EAA3-4412-B29C-1712B86D8466}" type="slidenum">
              <a:rPr lang="en-IN" smtClean="0"/>
              <a:t>‹#›</a:t>
            </a:fld>
            <a:endParaRPr lang="en-IN"/>
          </a:p>
        </p:txBody>
      </p:sp>
    </p:spTree>
    <p:extLst>
      <p:ext uri="{BB962C8B-B14F-4D97-AF65-F5344CB8AC3E}">
        <p14:creationId xmlns:p14="http://schemas.microsoft.com/office/powerpoint/2010/main" val="20982549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B9632E3-7ADF-436A-9D00-90926E3DF8AC}" type="datetimeFigureOut">
              <a:rPr lang="en-IN" smtClean="0"/>
              <a:t>28-08-2023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8E6EDADF-EAA3-4412-B29C-1712B86D8466}" type="slidenum">
              <a:rPr lang="en-IN" smtClean="0"/>
              <a:t>‹#›</a:t>
            </a:fld>
            <a:endParaRPr lang="en-IN"/>
          </a:p>
        </p:txBody>
      </p:sp>
    </p:spTree>
    <p:extLst>
      <p:ext uri="{BB962C8B-B14F-4D97-AF65-F5344CB8AC3E}">
        <p14:creationId xmlns:p14="http://schemas.microsoft.com/office/powerpoint/2010/main" val="14674450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IN"/>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B9632E3-7ADF-436A-9D00-90926E3DF8AC}" type="datetimeFigureOut">
              <a:rPr lang="en-IN" smtClean="0"/>
              <a:t>28-08-2023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E6EDADF-EAA3-4412-B29C-1712B86D8466}" type="slidenum">
              <a:rPr lang="en-IN" smtClean="0"/>
              <a:t>‹#›</a:t>
            </a:fld>
            <a:endParaRPr lang="en-IN"/>
          </a:p>
        </p:txBody>
      </p:sp>
    </p:spTree>
    <p:extLst>
      <p:ext uri="{BB962C8B-B14F-4D97-AF65-F5344CB8AC3E}">
        <p14:creationId xmlns:p14="http://schemas.microsoft.com/office/powerpoint/2010/main" val="26840195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IN"/>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B9632E3-7ADF-436A-9D00-90926E3DF8AC}" type="datetimeFigureOut">
              <a:rPr lang="en-IN" smtClean="0"/>
              <a:t>28-08-2023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E6EDADF-EAA3-4412-B29C-1712B86D8466}" type="slidenum">
              <a:rPr lang="en-IN" smtClean="0"/>
              <a:t>‹#›</a:t>
            </a:fld>
            <a:endParaRPr lang="en-IN"/>
          </a:p>
        </p:txBody>
      </p:sp>
    </p:spTree>
    <p:extLst>
      <p:ext uri="{BB962C8B-B14F-4D97-AF65-F5344CB8AC3E}">
        <p14:creationId xmlns:p14="http://schemas.microsoft.com/office/powerpoint/2010/main" val="17644435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B9632E3-7ADF-436A-9D00-90926E3DF8AC}" type="datetimeFigureOut">
              <a:rPr lang="en-IN" smtClean="0"/>
              <a:t>28-08-2023</a:t>
            </a:fld>
            <a:endParaRPr lang="en-IN"/>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E6EDADF-EAA3-4412-B29C-1712B86D8466}" type="slidenum">
              <a:rPr lang="en-IN" smtClean="0"/>
              <a:t>‹#›</a:t>
            </a:fld>
            <a:endParaRPr lang="en-IN"/>
          </a:p>
        </p:txBody>
      </p:sp>
    </p:spTree>
    <p:extLst>
      <p:ext uri="{BB962C8B-B14F-4D97-AF65-F5344CB8AC3E}">
        <p14:creationId xmlns:p14="http://schemas.microsoft.com/office/powerpoint/2010/main" val="6755804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image" Target="../media/image5.jp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jpg"/><Relationship Id="rId5" Type="http://schemas.openxmlformats.org/officeDocument/2006/relationships/image" Target="../media/image3.jpg"/><Relationship Id="rId4" Type="http://schemas.openxmlformats.org/officeDocument/2006/relationships/image" Target="../media/image2.jpg"/></Relationships>
</file>

<file path=ppt/slides/_rels/slide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en.wikipedia.org/wiki/Environmental_impact"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Safety considerations during site selection of a chemical plant</a:t>
            </a:r>
            <a:endParaRPr lang="en-IN" dirty="0"/>
          </a:p>
        </p:txBody>
      </p:sp>
      <p:sp>
        <p:nvSpPr>
          <p:cNvPr id="3" name="Subtitle 2"/>
          <p:cNvSpPr>
            <a:spLocks noGrp="1"/>
          </p:cNvSpPr>
          <p:nvPr>
            <p:ph type="subTitle" idx="1"/>
          </p:nvPr>
        </p:nvSpPr>
        <p:spPr/>
        <p:txBody>
          <a:bodyPr/>
          <a:lstStyle/>
          <a:p>
            <a:r>
              <a:rPr lang="en-US" b="1" dirty="0">
                <a:solidFill>
                  <a:srgbClr val="C00000"/>
                </a:solidFill>
              </a:rPr>
              <a:t>Chemical Plant Safety</a:t>
            </a:r>
          </a:p>
          <a:p>
            <a:r>
              <a:rPr lang="en-US" dirty="0"/>
              <a:t>Unit - II</a:t>
            </a:r>
            <a:endParaRPr lang="en-IN" dirty="0"/>
          </a:p>
        </p:txBody>
      </p:sp>
    </p:spTree>
    <p:extLst>
      <p:ext uri="{BB962C8B-B14F-4D97-AF65-F5344CB8AC3E}">
        <p14:creationId xmlns:p14="http://schemas.microsoft.com/office/powerpoint/2010/main" val="9023643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FA2C02-D1B0-418D-96A2-6E2B73AE6064}"/>
              </a:ext>
            </a:extLst>
          </p:cNvPr>
          <p:cNvSpPr>
            <a:spLocks noGrp="1"/>
          </p:cNvSpPr>
          <p:nvPr>
            <p:ph type="title"/>
          </p:nvPr>
        </p:nvSpPr>
        <p:spPr>
          <a:xfrm>
            <a:off x="457200" y="18052"/>
            <a:ext cx="5698976" cy="746652"/>
          </a:xfrm>
        </p:spPr>
        <p:txBody>
          <a:bodyPr>
            <a:normAutofit fontScale="90000"/>
          </a:bodyPr>
          <a:lstStyle/>
          <a:p>
            <a:r>
              <a:rPr lang="en-IN" dirty="0">
                <a:solidFill>
                  <a:srgbClr val="C00000"/>
                </a:solidFill>
              </a:rPr>
              <a:t>Site and Plant Layout</a:t>
            </a:r>
            <a:endParaRPr lang="en-IN" dirty="0"/>
          </a:p>
        </p:txBody>
      </p:sp>
      <p:sp>
        <p:nvSpPr>
          <p:cNvPr id="3" name="Content Placeholder 2">
            <a:extLst>
              <a:ext uri="{FF2B5EF4-FFF2-40B4-BE49-F238E27FC236}">
                <a16:creationId xmlns:a16="http://schemas.microsoft.com/office/drawing/2014/main" id="{2A525864-7D54-400B-B706-D1179ED5CF62}"/>
              </a:ext>
            </a:extLst>
          </p:cNvPr>
          <p:cNvSpPr>
            <a:spLocks noGrp="1"/>
          </p:cNvSpPr>
          <p:nvPr>
            <p:ph idx="1"/>
          </p:nvPr>
        </p:nvSpPr>
        <p:spPr>
          <a:xfrm>
            <a:off x="107504" y="764704"/>
            <a:ext cx="5904656" cy="6075244"/>
          </a:xfrm>
        </p:spPr>
        <p:txBody>
          <a:bodyPr>
            <a:normAutofit fontScale="55000" lnSpcReduction="20000"/>
          </a:bodyPr>
          <a:lstStyle/>
          <a:p>
            <a:pPr algn="l"/>
            <a:r>
              <a:rPr lang="en-US" b="1" i="0" dirty="0">
                <a:solidFill>
                  <a:srgbClr val="0070C0"/>
                </a:solidFill>
                <a:effectLst/>
                <a:latin typeface="Arial" panose="020B0604020202020204" pitchFamily="34" charset="0"/>
              </a:rPr>
              <a:t>The process units and buildings </a:t>
            </a:r>
            <a:r>
              <a:rPr lang="en-US" b="0" i="0" dirty="0">
                <a:solidFill>
                  <a:srgbClr val="000000"/>
                </a:solidFill>
                <a:effectLst/>
                <a:latin typeface="Arial" panose="020B0604020202020204" pitchFamily="34" charset="0"/>
              </a:rPr>
              <a:t>need to be arranged in such a way that allows for the most economical flow of materials and people.</a:t>
            </a:r>
          </a:p>
          <a:p>
            <a:pPr algn="l"/>
            <a:r>
              <a:rPr lang="en-US" b="0" i="0" dirty="0">
                <a:solidFill>
                  <a:srgbClr val="000000"/>
                </a:solidFill>
                <a:effectLst/>
                <a:latin typeface="Arial" panose="020B0604020202020204" pitchFamily="34" charset="0"/>
              </a:rPr>
              <a:t> </a:t>
            </a:r>
            <a:r>
              <a:rPr lang="en-US" b="1" i="0" dirty="0">
                <a:solidFill>
                  <a:srgbClr val="0070C0"/>
                </a:solidFill>
                <a:effectLst/>
                <a:latin typeface="Arial" panose="020B0604020202020204" pitchFamily="34" charset="0"/>
              </a:rPr>
              <a:t>Dangerous processes need to be a safe distance </a:t>
            </a:r>
            <a:r>
              <a:rPr lang="en-US" b="0" i="0" dirty="0">
                <a:solidFill>
                  <a:srgbClr val="000000"/>
                </a:solidFill>
                <a:effectLst/>
                <a:latin typeface="Arial" panose="020B0604020202020204" pitchFamily="34" charset="0"/>
              </a:rPr>
              <a:t>from other buildings, and the layout should be planned to allow for future expansion.</a:t>
            </a:r>
          </a:p>
          <a:p>
            <a:pPr algn="l"/>
            <a:r>
              <a:rPr lang="en-US" b="1" i="0" dirty="0">
                <a:solidFill>
                  <a:srgbClr val="0070C0"/>
                </a:solidFill>
                <a:effectLst/>
                <a:latin typeface="Arial" panose="020B0604020202020204" pitchFamily="34" charset="0"/>
              </a:rPr>
              <a:t>Process units </a:t>
            </a:r>
            <a:r>
              <a:rPr lang="en-US" b="0" i="0" dirty="0">
                <a:solidFill>
                  <a:srgbClr val="000000"/>
                </a:solidFill>
                <a:effectLst/>
                <a:latin typeface="Arial" panose="020B0604020202020204" pitchFamily="34" charset="0"/>
              </a:rPr>
              <a:t>are usually laid out first in an arrangement that allows for smooth flow of materials between the process steps. </a:t>
            </a:r>
          </a:p>
          <a:p>
            <a:pPr algn="l"/>
            <a:r>
              <a:rPr lang="en-US" b="0" i="0" dirty="0">
                <a:solidFill>
                  <a:srgbClr val="000000"/>
                </a:solidFill>
                <a:effectLst/>
                <a:latin typeface="Arial" panose="020B0604020202020204" pitchFamily="34" charset="0"/>
              </a:rPr>
              <a:t>The distance between equipment is usually at least 30 m. </a:t>
            </a:r>
          </a:p>
          <a:p>
            <a:pPr algn="l"/>
            <a:r>
              <a:rPr lang="en-US" dirty="0">
                <a:solidFill>
                  <a:srgbClr val="000000"/>
                </a:solidFill>
                <a:latin typeface="Arial" panose="020B0604020202020204" pitchFamily="34" charset="0"/>
              </a:rPr>
              <a:t>L</a:t>
            </a:r>
            <a:r>
              <a:rPr lang="en-US" b="0" i="0" dirty="0">
                <a:solidFill>
                  <a:srgbClr val="000000"/>
                </a:solidFill>
                <a:effectLst/>
                <a:latin typeface="Arial" panose="020B0604020202020204" pitchFamily="34" charset="0"/>
              </a:rPr>
              <a:t>ocation of the </a:t>
            </a:r>
            <a:r>
              <a:rPr lang="en-US" b="1" i="0" dirty="0">
                <a:solidFill>
                  <a:srgbClr val="0070C0"/>
                </a:solidFill>
                <a:effectLst/>
                <a:latin typeface="Arial" panose="020B0604020202020204" pitchFamily="34" charset="0"/>
              </a:rPr>
              <a:t>principal ancillary buildings </a:t>
            </a:r>
            <a:r>
              <a:rPr lang="en-US" b="0" i="0" dirty="0">
                <a:solidFill>
                  <a:srgbClr val="000000"/>
                </a:solidFill>
                <a:effectLst/>
                <a:latin typeface="Arial" panose="020B0604020202020204" pitchFamily="34" charset="0"/>
              </a:rPr>
              <a:t>are sited as to minimize the time that it takes the workers to travel between buildings. </a:t>
            </a:r>
          </a:p>
          <a:p>
            <a:pPr algn="l"/>
            <a:r>
              <a:rPr lang="en-US" b="1" i="0" dirty="0">
                <a:solidFill>
                  <a:srgbClr val="0070C0"/>
                </a:solidFill>
                <a:effectLst/>
                <a:latin typeface="Arial" panose="020B0604020202020204" pitchFamily="34" charset="0"/>
              </a:rPr>
              <a:t>Administrative offices and laboratories </a:t>
            </a:r>
            <a:r>
              <a:rPr lang="en-US" b="0" i="0" dirty="0">
                <a:solidFill>
                  <a:srgbClr val="000000"/>
                </a:solidFill>
                <a:effectLst/>
                <a:latin typeface="Arial" panose="020B0604020202020204" pitchFamily="34" charset="0"/>
              </a:rPr>
              <a:t>are located away from hazardous processes. </a:t>
            </a:r>
          </a:p>
          <a:p>
            <a:pPr algn="l"/>
            <a:r>
              <a:rPr lang="en-US" b="1" i="0" dirty="0">
                <a:solidFill>
                  <a:srgbClr val="0070C0"/>
                </a:solidFill>
                <a:effectLst/>
                <a:latin typeface="Arial" panose="020B0604020202020204" pitchFamily="34" charset="0"/>
              </a:rPr>
              <a:t>Control rooms </a:t>
            </a:r>
            <a:r>
              <a:rPr lang="en-US" b="0" i="0" dirty="0">
                <a:solidFill>
                  <a:srgbClr val="000000"/>
                </a:solidFill>
                <a:effectLst/>
                <a:latin typeface="Arial" panose="020B0604020202020204" pitchFamily="34" charset="0"/>
              </a:rPr>
              <a:t>are next to the processing equipment.</a:t>
            </a:r>
          </a:p>
          <a:p>
            <a:pPr algn="l"/>
            <a:r>
              <a:rPr lang="en-US" b="0" i="0" dirty="0">
                <a:solidFill>
                  <a:srgbClr val="00B0F0"/>
                </a:solidFill>
                <a:effectLst/>
                <a:latin typeface="Arial" panose="020B0604020202020204" pitchFamily="34" charset="0"/>
              </a:rPr>
              <a:t> </a:t>
            </a:r>
            <a:r>
              <a:rPr lang="en-US" b="1" i="0" dirty="0">
                <a:solidFill>
                  <a:srgbClr val="0070C0"/>
                </a:solidFill>
                <a:effectLst/>
                <a:latin typeface="Arial" panose="020B0604020202020204" pitchFamily="34" charset="0"/>
              </a:rPr>
              <a:t>Utility buildings </a:t>
            </a:r>
            <a:r>
              <a:rPr lang="en-US" b="0" i="0" dirty="0">
                <a:solidFill>
                  <a:srgbClr val="000000"/>
                </a:solidFill>
                <a:effectLst/>
                <a:latin typeface="Arial" panose="020B0604020202020204" pitchFamily="34" charset="0"/>
              </a:rPr>
              <a:t>are located as to minimize piping between the process units. </a:t>
            </a:r>
          </a:p>
          <a:p>
            <a:pPr algn="l"/>
            <a:r>
              <a:rPr lang="en-US" b="1" i="0" dirty="0">
                <a:solidFill>
                  <a:srgbClr val="0070C0"/>
                </a:solidFill>
                <a:effectLst/>
                <a:latin typeface="Arial" panose="020B0604020202020204" pitchFamily="34" charset="0"/>
              </a:rPr>
              <a:t>Storage </a:t>
            </a:r>
            <a:r>
              <a:rPr lang="en-US" b="0" i="0" dirty="0">
                <a:solidFill>
                  <a:srgbClr val="000000"/>
                </a:solidFill>
                <a:effectLst/>
                <a:latin typeface="Arial" panose="020B0604020202020204" pitchFamily="34" charset="0"/>
              </a:rPr>
              <a:t>is placed between the loading and unloading facilities and next to the process units that they serve.</a:t>
            </a:r>
          </a:p>
          <a:p>
            <a:pPr algn="l"/>
            <a:r>
              <a:rPr lang="en-US" b="0" i="0" dirty="0">
                <a:solidFill>
                  <a:srgbClr val="000000"/>
                </a:solidFill>
                <a:effectLst/>
                <a:latin typeface="Arial" panose="020B0604020202020204" pitchFamily="34" charset="0"/>
              </a:rPr>
              <a:t> </a:t>
            </a:r>
            <a:r>
              <a:rPr lang="en-US" b="1" i="0" dirty="0">
                <a:solidFill>
                  <a:srgbClr val="0070C0"/>
                </a:solidFill>
                <a:effectLst/>
                <a:latin typeface="Arial" panose="020B0604020202020204" pitchFamily="34" charset="0"/>
              </a:rPr>
              <a:t>Tanks containing hazardous material</a:t>
            </a:r>
            <a:r>
              <a:rPr lang="en-US" b="0" i="0" dirty="0">
                <a:solidFill>
                  <a:srgbClr val="00B0F0"/>
                </a:solidFill>
                <a:effectLst/>
                <a:latin typeface="Arial" panose="020B0604020202020204" pitchFamily="34" charset="0"/>
              </a:rPr>
              <a:t> </a:t>
            </a:r>
            <a:r>
              <a:rPr lang="en-US" b="0" i="0" dirty="0">
                <a:solidFill>
                  <a:srgbClr val="000000"/>
                </a:solidFill>
                <a:effectLst/>
                <a:latin typeface="Arial" panose="020B0604020202020204" pitchFamily="34" charset="0"/>
              </a:rPr>
              <a:t>are placed at least 70 m from the plant</a:t>
            </a:r>
          </a:p>
          <a:p>
            <a:endParaRPr lang="en-IN" dirty="0"/>
          </a:p>
        </p:txBody>
      </p:sp>
      <p:pic>
        <p:nvPicPr>
          <p:cNvPr id="4" name="Content Placeholder 4">
            <a:extLst>
              <a:ext uri="{FF2B5EF4-FFF2-40B4-BE49-F238E27FC236}">
                <a16:creationId xmlns:a16="http://schemas.microsoft.com/office/drawing/2014/main" id="{233BA81D-9E6C-433F-BA6B-65E53CB76B49}"/>
              </a:ext>
            </a:extLst>
          </p:cNvPr>
          <p:cNvPicPr>
            <a:picLocks noChangeAspect="1"/>
          </p:cNvPicPr>
          <p:nvPr/>
        </p:nvPicPr>
        <p:blipFill>
          <a:blip r:embed="rId2"/>
          <a:stretch>
            <a:fillRect/>
          </a:stretch>
        </p:blipFill>
        <p:spPr>
          <a:xfrm>
            <a:off x="6012160" y="764704"/>
            <a:ext cx="1440159" cy="1224136"/>
          </a:xfrm>
          <a:prstGeom prst="rect">
            <a:avLst/>
          </a:prstGeom>
        </p:spPr>
      </p:pic>
      <p:pic>
        <p:nvPicPr>
          <p:cNvPr id="5" name="Picture 4">
            <a:extLst>
              <a:ext uri="{FF2B5EF4-FFF2-40B4-BE49-F238E27FC236}">
                <a16:creationId xmlns:a16="http://schemas.microsoft.com/office/drawing/2014/main" id="{37713EBB-AAFE-4187-8310-FE5AA44B8311}"/>
              </a:ext>
            </a:extLst>
          </p:cNvPr>
          <p:cNvPicPr>
            <a:picLocks noChangeAspect="1"/>
          </p:cNvPicPr>
          <p:nvPr/>
        </p:nvPicPr>
        <p:blipFill>
          <a:blip r:embed="rId3"/>
          <a:stretch>
            <a:fillRect/>
          </a:stretch>
        </p:blipFill>
        <p:spPr>
          <a:xfrm>
            <a:off x="7596336" y="764704"/>
            <a:ext cx="1324872" cy="1224136"/>
          </a:xfrm>
          <a:prstGeom prst="rect">
            <a:avLst/>
          </a:prstGeom>
        </p:spPr>
      </p:pic>
      <p:sp>
        <p:nvSpPr>
          <p:cNvPr id="6" name="TextBox 5">
            <a:extLst>
              <a:ext uri="{FF2B5EF4-FFF2-40B4-BE49-F238E27FC236}">
                <a16:creationId xmlns:a16="http://schemas.microsoft.com/office/drawing/2014/main" id="{B134F2D5-475A-42A4-B440-D9534B254864}"/>
              </a:ext>
            </a:extLst>
          </p:cNvPr>
          <p:cNvSpPr txBox="1"/>
          <p:nvPr/>
        </p:nvSpPr>
        <p:spPr>
          <a:xfrm>
            <a:off x="6505872" y="303039"/>
            <a:ext cx="2219448" cy="461665"/>
          </a:xfrm>
          <a:prstGeom prst="rect">
            <a:avLst/>
          </a:prstGeom>
          <a:noFill/>
        </p:spPr>
        <p:txBody>
          <a:bodyPr wrap="square" rtlCol="0">
            <a:spAutoFit/>
          </a:bodyPr>
          <a:lstStyle/>
          <a:p>
            <a:r>
              <a:rPr lang="en-US" sz="2400" b="1" i="0" dirty="0">
                <a:effectLst/>
                <a:latin typeface="Arial" panose="020B0604020202020204" pitchFamily="34" charset="0"/>
              </a:rPr>
              <a:t>Process units</a:t>
            </a:r>
            <a:endParaRPr lang="en-IN" sz="2400" b="1" dirty="0"/>
          </a:p>
        </p:txBody>
      </p:sp>
      <p:pic>
        <p:nvPicPr>
          <p:cNvPr id="7" name="Picture 6">
            <a:extLst>
              <a:ext uri="{FF2B5EF4-FFF2-40B4-BE49-F238E27FC236}">
                <a16:creationId xmlns:a16="http://schemas.microsoft.com/office/drawing/2014/main" id="{ACBB63CA-14B8-4C3A-9176-820FC2228367}"/>
              </a:ext>
            </a:extLst>
          </p:cNvPr>
          <p:cNvPicPr>
            <a:picLocks noChangeAspect="1"/>
          </p:cNvPicPr>
          <p:nvPr/>
        </p:nvPicPr>
        <p:blipFill>
          <a:blip r:embed="rId4"/>
          <a:stretch>
            <a:fillRect/>
          </a:stretch>
        </p:blipFill>
        <p:spPr>
          <a:xfrm>
            <a:off x="6904268" y="2112350"/>
            <a:ext cx="2132228" cy="1524960"/>
          </a:xfrm>
          <a:prstGeom prst="rect">
            <a:avLst/>
          </a:prstGeom>
        </p:spPr>
      </p:pic>
      <p:cxnSp>
        <p:nvCxnSpPr>
          <p:cNvPr id="8" name="Straight Arrow Connector 7">
            <a:extLst>
              <a:ext uri="{FF2B5EF4-FFF2-40B4-BE49-F238E27FC236}">
                <a16:creationId xmlns:a16="http://schemas.microsoft.com/office/drawing/2014/main" id="{5EBB59F3-E731-47B5-B7C6-BBCC9B2F1351}"/>
              </a:ext>
            </a:extLst>
          </p:cNvPr>
          <p:cNvCxnSpPr>
            <a:cxnSpLocks/>
          </p:cNvCxnSpPr>
          <p:nvPr/>
        </p:nvCxnSpPr>
        <p:spPr>
          <a:xfrm flipH="1">
            <a:off x="6588224" y="3154254"/>
            <a:ext cx="1080120"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10" name="TextBox 9">
            <a:extLst>
              <a:ext uri="{FF2B5EF4-FFF2-40B4-BE49-F238E27FC236}">
                <a16:creationId xmlns:a16="http://schemas.microsoft.com/office/drawing/2014/main" id="{80B780A3-5F3F-424B-B36D-7035099AF4B6}"/>
              </a:ext>
            </a:extLst>
          </p:cNvPr>
          <p:cNvSpPr txBox="1"/>
          <p:nvPr/>
        </p:nvSpPr>
        <p:spPr>
          <a:xfrm>
            <a:off x="5713438" y="2449661"/>
            <a:ext cx="1360546" cy="677108"/>
          </a:xfrm>
          <a:prstGeom prst="rect">
            <a:avLst/>
          </a:prstGeom>
          <a:noFill/>
        </p:spPr>
        <p:txBody>
          <a:bodyPr wrap="square" rtlCol="0">
            <a:spAutoFit/>
          </a:bodyPr>
          <a:lstStyle/>
          <a:p>
            <a:r>
              <a:rPr lang="en-US" sz="2000" b="1" i="0" dirty="0">
                <a:solidFill>
                  <a:srgbClr val="C00000"/>
                </a:solidFill>
                <a:effectLst/>
                <a:latin typeface="Arial" panose="020B0604020202020204" pitchFamily="34" charset="0"/>
              </a:rPr>
              <a:t>ancillary</a:t>
            </a:r>
            <a:r>
              <a:rPr lang="en-US" b="1" dirty="0">
                <a:solidFill>
                  <a:srgbClr val="C00000"/>
                </a:solidFill>
                <a:latin typeface="Arial" panose="020B0604020202020204" pitchFamily="34" charset="0"/>
              </a:rPr>
              <a:t> </a:t>
            </a:r>
            <a:r>
              <a:rPr lang="en-US" b="1" i="0" dirty="0">
                <a:solidFill>
                  <a:srgbClr val="C00000"/>
                </a:solidFill>
                <a:effectLst/>
                <a:latin typeface="Arial" panose="020B0604020202020204" pitchFamily="34" charset="0"/>
              </a:rPr>
              <a:t> buildings</a:t>
            </a:r>
            <a:endParaRPr lang="en-IN" b="1" dirty="0">
              <a:solidFill>
                <a:srgbClr val="C00000"/>
              </a:solidFill>
            </a:endParaRPr>
          </a:p>
        </p:txBody>
      </p:sp>
      <p:pic>
        <p:nvPicPr>
          <p:cNvPr id="11" name="Picture 10">
            <a:extLst>
              <a:ext uri="{FF2B5EF4-FFF2-40B4-BE49-F238E27FC236}">
                <a16:creationId xmlns:a16="http://schemas.microsoft.com/office/drawing/2014/main" id="{5D6275A5-77C7-4182-ADE6-D5C4FE88C4F9}"/>
              </a:ext>
            </a:extLst>
          </p:cNvPr>
          <p:cNvPicPr>
            <a:picLocks noChangeAspect="1"/>
          </p:cNvPicPr>
          <p:nvPr/>
        </p:nvPicPr>
        <p:blipFill>
          <a:blip r:embed="rId5"/>
          <a:stretch>
            <a:fillRect/>
          </a:stretch>
        </p:blipFill>
        <p:spPr>
          <a:xfrm>
            <a:off x="7011308" y="3760820"/>
            <a:ext cx="1963921" cy="1380944"/>
          </a:xfrm>
          <a:prstGeom prst="rect">
            <a:avLst/>
          </a:prstGeom>
        </p:spPr>
      </p:pic>
      <p:sp>
        <p:nvSpPr>
          <p:cNvPr id="12" name="TextBox 11">
            <a:extLst>
              <a:ext uri="{FF2B5EF4-FFF2-40B4-BE49-F238E27FC236}">
                <a16:creationId xmlns:a16="http://schemas.microsoft.com/office/drawing/2014/main" id="{352D9BF2-56CD-4878-8E6B-429B7270C9C6}"/>
              </a:ext>
            </a:extLst>
          </p:cNvPr>
          <p:cNvSpPr txBox="1"/>
          <p:nvPr/>
        </p:nvSpPr>
        <p:spPr>
          <a:xfrm>
            <a:off x="5831461" y="3900907"/>
            <a:ext cx="1360546" cy="707886"/>
          </a:xfrm>
          <a:prstGeom prst="rect">
            <a:avLst/>
          </a:prstGeom>
          <a:noFill/>
        </p:spPr>
        <p:txBody>
          <a:bodyPr wrap="square" rtlCol="0">
            <a:spAutoFit/>
          </a:bodyPr>
          <a:lstStyle/>
          <a:p>
            <a:r>
              <a:rPr lang="en-US" sz="2000" b="1" i="0" dirty="0">
                <a:solidFill>
                  <a:srgbClr val="C00000"/>
                </a:solidFill>
                <a:effectLst/>
                <a:latin typeface="Arial" panose="020B0604020202020204" pitchFamily="34" charset="0"/>
              </a:rPr>
              <a:t>Control room</a:t>
            </a:r>
            <a:endParaRPr lang="en-IN" b="1" dirty="0">
              <a:solidFill>
                <a:srgbClr val="C00000"/>
              </a:solidFill>
            </a:endParaRPr>
          </a:p>
        </p:txBody>
      </p:sp>
      <p:pic>
        <p:nvPicPr>
          <p:cNvPr id="14" name="Picture 13">
            <a:extLst>
              <a:ext uri="{FF2B5EF4-FFF2-40B4-BE49-F238E27FC236}">
                <a16:creationId xmlns:a16="http://schemas.microsoft.com/office/drawing/2014/main" id="{E0ACE0C3-6503-4F61-B218-E2761E782983}"/>
              </a:ext>
            </a:extLst>
          </p:cNvPr>
          <p:cNvPicPr>
            <a:picLocks noChangeAspect="1"/>
          </p:cNvPicPr>
          <p:nvPr/>
        </p:nvPicPr>
        <p:blipFill>
          <a:blip r:embed="rId6"/>
          <a:stretch>
            <a:fillRect/>
          </a:stretch>
        </p:blipFill>
        <p:spPr>
          <a:xfrm>
            <a:off x="6817130" y="5305823"/>
            <a:ext cx="2306503" cy="1242850"/>
          </a:xfrm>
          <a:prstGeom prst="rect">
            <a:avLst/>
          </a:prstGeom>
        </p:spPr>
      </p:pic>
      <p:sp>
        <p:nvSpPr>
          <p:cNvPr id="15" name="TextBox 14">
            <a:extLst>
              <a:ext uri="{FF2B5EF4-FFF2-40B4-BE49-F238E27FC236}">
                <a16:creationId xmlns:a16="http://schemas.microsoft.com/office/drawing/2014/main" id="{595BC69F-E3F5-4FA4-B511-63FC1CC2E3CC}"/>
              </a:ext>
            </a:extLst>
          </p:cNvPr>
          <p:cNvSpPr txBox="1"/>
          <p:nvPr/>
        </p:nvSpPr>
        <p:spPr>
          <a:xfrm>
            <a:off x="5818509" y="5549455"/>
            <a:ext cx="1360546" cy="400110"/>
          </a:xfrm>
          <a:prstGeom prst="rect">
            <a:avLst/>
          </a:prstGeom>
          <a:noFill/>
        </p:spPr>
        <p:txBody>
          <a:bodyPr wrap="square" rtlCol="0">
            <a:spAutoFit/>
          </a:bodyPr>
          <a:lstStyle/>
          <a:p>
            <a:r>
              <a:rPr lang="en-US" sz="2000" b="1" i="0" dirty="0">
                <a:solidFill>
                  <a:srgbClr val="C00000"/>
                </a:solidFill>
                <a:effectLst/>
                <a:latin typeface="Arial" panose="020B0604020202020204" pitchFamily="34" charset="0"/>
              </a:rPr>
              <a:t>Utility</a:t>
            </a:r>
            <a:endParaRPr lang="en-IN" b="1" dirty="0">
              <a:solidFill>
                <a:srgbClr val="C00000"/>
              </a:solidFill>
            </a:endParaRPr>
          </a:p>
        </p:txBody>
      </p:sp>
    </p:spTree>
    <p:extLst>
      <p:ext uri="{BB962C8B-B14F-4D97-AF65-F5344CB8AC3E}">
        <p14:creationId xmlns:p14="http://schemas.microsoft.com/office/powerpoint/2010/main" val="23951687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23A019-C993-4019-B80F-656C6BBFFC5B}"/>
              </a:ext>
            </a:extLst>
          </p:cNvPr>
          <p:cNvSpPr>
            <a:spLocks noGrp="1"/>
          </p:cNvSpPr>
          <p:nvPr>
            <p:ph type="title"/>
          </p:nvPr>
        </p:nvSpPr>
        <p:spPr>
          <a:xfrm>
            <a:off x="539552" y="0"/>
            <a:ext cx="8229600" cy="764704"/>
          </a:xfrm>
        </p:spPr>
        <p:txBody>
          <a:bodyPr/>
          <a:lstStyle/>
          <a:p>
            <a:r>
              <a:rPr lang="en-IN" dirty="0"/>
              <a:t>Typical layout</a:t>
            </a:r>
          </a:p>
        </p:txBody>
      </p:sp>
      <p:pic>
        <p:nvPicPr>
          <p:cNvPr id="5" name="Content Placeholder 4">
            <a:extLst>
              <a:ext uri="{FF2B5EF4-FFF2-40B4-BE49-F238E27FC236}">
                <a16:creationId xmlns:a16="http://schemas.microsoft.com/office/drawing/2014/main" id="{28D067D7-5D7C-46C2-B10F-07A079BFB1A4}"/>
              </a:ext>
            </a:extLst>
          </p:cNvPr>
          <p:cNvPicPr>
            <a:picLocks noGrp="1" noChangeAspect="1"/>
          </p:cNvPicPr>
          <p:nvPr>
            <p:ph idx="1"/>
          </p:nvPr>
        </p:nvPicPr>
        <p:blipFill>
          <a:blip r:embed="rId2"/>
          <a:stretch>
            <a:fillRect/>
          </a:stretch>
        </p:blipFill>
        <p:spPr>
          <a:xfrm>
            <a:off x="179512" y="764704"/>
            <a:ext cx="4208964" cy="3019474"/>
          </a:xfrm>
        </p:spPr>
      </p:pic>
      <p:pic>
        <p:nvPicPr>
          <p:cNvPr id="4" name="Picture 3">
            <a:extLst>
              <a:ext uri="{FF2B5EF4-FFF2-40B4-BE49-F238E27FC236}">
                <a16:creationId xmlns:a16="http://schemas.microsoft.com/office/drawing/2014/main" id="{988732CC-8528-4A41-8109-61680BA9DC3A}"/>
              </a:ext>
            </a:extLst>
          </p:cNvPr>
          <p:cNvPicPr>
            <a:picLocks noChangeAspect="1"/>
          </p:cNvPicPr>
          <p:nvPr/>
        </p:nvPicPr>
        <p:blipFill>
          <a:blip r:embed="rId3"/>
          <a:stretch>
            <a:fillRect/>
          </a:stretch>
        </p:blipFill>
        <p:spPr>
          <a:xfrm>
            <a:off x="3995937" y="3429000"/>
            <a:ext cx="5148064" cy="3341733"/>
          </a:xfrm>
          <a:prstGeom prst="rect">
            <a:avLst/>
          </a:prstGeom>
        </p:spPr>
      </p:pic>
    </p:spTree>
    <p:extLst>
      <p:ext uri="{BB962C8B-B14F-4D97-AF65-F5344CB8AC3E}">
        <p14:creationId xmlns:p14="http://schemas.microsoft.com/office/powerpoint/2010/main" val="19332973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3573016" cy="861774"/>
          </a:xfrm>
        </p:spPr>
        <p:txBody>
          <a:bodyPr>
            <a:normAutofit/>
          </a:bodyPr>
          <a:lstStyle/>
          <a:p>
            <a:r>
              <a:rPr lang="en-US" b="1" dirty="0">
                <a:solidFill>
                  <a:srgbClr val="0070C0"/>
                </a:solidFill>
              </a:rPr>
              <a:t>Plant Layout</a:t>
            </a:r>
            <a:endParaRPr lang="en-IN" b="1" dirty="0">
              <a:solidFill>
                <a:srgbClr val="0070C0"/>
              </a:solidFill>
            </a:endParaRPr>
          </a:p>
        </p:txBody>
      </p:sp>
      <p:sp>
        <p:nvSpPr>
          <p:cNvPr id="3" name="Text Placeholder 2"/>
          <p:cNvSpPr>
            <a:spLocks noGrp="1"/>
          </p:cNvSpPr>
          <p:nvPr>
            <p:ph type="body" idx="1"/>
          </p:nvPr>
        </p:nvSpPr>
        <p:spPr>
          <a:xfrm>
            <a:off x="740439" y="1788232"/>
            <a:ext cx="7547807" cy="3281536"/>
          </a:xfrm>
        </p:spPr>
        <p:txBody>
          <a:bodyPr>
            <a:normAutofit fontScale="62500" lnSpcReduction="20000"/>
          </a:bodyPr>
          <a:lstStyle/>
          <a:p>
            <a:pPr marL="0" indent="0" algn="just">
              <a:spcBef>
                <a:spcPct val="0"/>
              </a:spcBef>
              <a:buNone/>
            </a:pPr>
            <a:r>
              <a:rPr lang="en-IN" sz="4400" dirty="0">
                <a:latin typeface="+mj-lt"/>
                <a:ea typeface="+mj-ea"/>
                <a:cs typeface="+mj-cs"/>
              </a:rPr>
              <a:t>Plant layout refers to the arrangement of physical facilities  such as machinery, equipment, furniture. within the  factory building in such a manner so as to have quickest  flow of material at the lowest cost and with the least  amount of handling in processing the product from the  receipt of material to the shipment of the finished product</a:t>
            </a:r>
          </a:p>
        </p:txBody>
      </p:sp>
    </p:spTree>
    <p:extLst>
      <p:ext uri="{BB962C8B-B14F-4D97-AF65-F5344CB8AC3E}">
        <p14:creationId xmlns:p14="http://schemas.microsoft.com/office/powerpoint/2010/main" val="31699592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971600" y="1201723"/>
            <a:ext cx="7020559" cy="4454553"/>
          </a:xfrm>
        </p:spPr>
        <p:txBody>
          <a:bodyPr/>
          <a:lstStyle/>
          <a:p>
            <a:pPr marL="268605" marR="565785" indent="-256540">
              <a:lnSpc>
                <a:spcPct val="130100"/>
              </a:lnSpc>
              <a:spcBef>
                <a:spcPts val="95"/>
              </a:spcBef>
              <a:buClr>
                <a:srgbClr val="2CA1BE"/>
              </a:buClr>
              <a:buSzPct val="67307"/>
              <a:buFont typeface="Wingdings 3"/>
              <a:buChar char=""/>
              <a:tabLst>
                <a:tab pos="268605" algn="l"/>
                <a:tab pos="269240" algn="l"/>
              </a:tabLst>
            </a:pPr>
            <a:r>
              <a:rPr lang="en-IN" sz="2400" u="none" dirty="0">
                <a:latin typeface="Times New Roman"/>
                <a:cs typeface="Times New Roman"/>
              </a:rPr>
              <a:t>Meet quality and </a:t>
            </a:r>
            <a:r>
              <a:rPr lang="en-IN" sz="2400" u="none" spc="-5" dirty="0">
                <a:latin typeface="Times New Roman"/>
                <a:cs typeface="Times New Roman"/>
              </a:rPr>
              <a:t>capacity requirement </a:t>
            </a:r>
            <a:r>
              <a:rPr lang="en-IN" sz="2400" u="none" dirty="0">
                <a:latin typeface="Times New Roman"/>
                <a:cs typeface="Times New Roman"/>
              </a:rPr>
              <a:t>in the</a:t>
            </a:r>
            <a:r>
              <a:rPr lang="en-IN" sz="2400" u="none" spc="-55" dirty="0">
                <a:latin typeface="Times New Roman"/>
                <a:cs typeface="Times New Roman"/>
              </a:rPr>
              <a:t> </a:t>
            </a:r>
            <a:r>
              <a:rPr lang="en-IN" sz="2400" u="none" spc="-5" dirty="0">
                <a:latin typeface="Times New Roman"/>
                <a:cs typeface="Times New Roman"/>
              </a:rPr>
              <a:t>most  economical</a:t>
            </a:r>
            <a:r>
              <a:rPr lang="en-IN" sz="2400" u="none" spc="-35" dirty="0">
                <a:latin typeface="Times New Roman"/>
                <a:cs typeface="Times New Roman"/>
              </a:rPr>
              <a:t> </a:t>
            </a:r>
            <a:r>
              <a:rPr lang="en-IN" sz="2400" u="none" dirty="0">
                <a:latin typeface="Times New Roman"/>
                <a:cs typeface="Times New Roman"/>
              </a:rPr>
              <a:t>manner</a:t>
            </a:r>
          </a:p>
          <a:p>
            <a:pPr marL="268605" indent="-256540">
              <a:lnSpc>
                <a:spcPct val="100000"/>
              </a:lnSpc>
              <a:spcBef>
                <a:spcPts val="1330"/>
              </a:spcBef>
              <a:buClr>
                <a:srgbClr val="2CA1BE"/>
              </a:buClr>
              <a:buSzPct val="67307"/>
              <a:buFont typeface="Wingdings 3"/>
              <a:buChar char=""/>
              <a:tabLst>
                <a:tab pos="268605" algn="l"/>
                <a:tab pos="269240" algn="l"/>
                <a:tab pos="3056255" algn="l"/>
              </a:tabLst>
            </a:pPr>
            <a:r>
              <a:rPr lang="en-IN" sz="2400" u="none" spc="-5" dirty="0">
                <a:latin typeface="Times New Roman"/>
                <a:cs typeface="Times New Roman"/>
              </a:rPr>
              <a:t>Minimize</a:t>
            </a:r>
            <a:r>
              <a:rPr lang="en-IN" sz="2400" u="none" spc="20" dirty="0">
                <a:latin typeface="Times New Roman"/>
                <a:cs typeface="Times New Roman"/>
              </a:rPr>
              <a:t> </a:t>
            </a:r>
            <a:r>
              <a:rPr lang="en-IN" sz="2400" u="none" dirty="0">
                <a:latin typeface="Times New Roman"/>
                <a:cs typeface="Times New Roman"/>
              </a:rPr>
              <a:t>unit</a:t>
            </a:r>
            <a:r>
              <a:rPr lang="en-IN" sz="2400" u="none" spc="20" dirty="0">
                <a:latin typeface="Times New Roman"/>
                <a:cs typeface="Times New Roman"/>
              </a:rPr>
              <a:t> </a:t>
            </a:r>
            <a:r>
              <a:rPr lang="en-IN" sz="2400" u="none" spc="-5" dirty="0">
                <a:latin typeface="Times New Roman"/>
                <a:cs typeface="Times New Roman"/>
              </a:rPr>
              <a:t>costs </a:t>
            </a:r>
            <a:r>
              <a:rPr lang="en-IN" sz="2400" u="none" dirty="0">
                <a:latin typeface="Times New Roman"/>
                <a:cs typeface="Times New Roman"/>
              </a:rPr>
              <a:t>and </a:t>
            </a:r>
            <a:r>
              <a:rPr lang="en-IN" sz="2400" u="none" spc="-5" dirty="0">
                <a:latin typeface="Times New Roman"/>
                <a:cs typeface="Times New Roman"/>
              </a:rPr>
              <a:t>optimize</a:t>
            </a:r>
            <a:r>
              <a:rPr lang="en-IN" sz="2400" u="none" spc="-15" dirty="0">
                <a:latin typeface="Times New Roman"/>
                <a:cs typeface="Times New Roman"/>
              </a:rPr>
              <a:t> </a:t>
            </a:r>
            <a:r>
              <a:rPr lang="en-IN" sz="2400" u="none" spc="-5" dirty="0">
                <a:latin typeface="Times New Roman"/>
                <a:cs typeface="Times New Roman"/>
              </a:rPr>
              <a:t>quality</a:t>
            </a:r>
            <a:endParaRPr lang="en-IN" sz="2400" u="none" dirty="0">
              <a:latin typeface="Times New Roman"/>
              <a:cs typeface="Times New Roman"/>
            </a:endParaRPr>
          </a:p>
          <a:p>
            <a:pPr marL="268605" marR="5080" indent="-256540">
              <a:lnSpc>
                <a:spcPct val="130100"/>
              </a:lnSpc>
              <a:spcBef>
                <a:spcPts val="395"/>
              </a:spcBef>
              <a:buClr>
                <a:srgbClr val="2CA1BE"/>
              </a:buClr>
              <a:buSzPct val="67307"/>
              <a:buFont typeface="Wingdings 3"/>
              <a:buChar char=""/>
              <a:tabLst>
                <a:tab pos="268605" algn="l"/>
                <a:tab pos="269240" algn="l"/>
              </a:tabLst>
            </a:pPr>
            <a:r>
              <a:rPr lang="en-IN" sz="2400" u="none" dirty="0">
                <a:latin typeface="Times New Roman"/>
                <a:cs typeface="Times New Roman"/>
              </a:rPr>
              <a:t>Promote </a:t>
            </a:r>
            <a:r>
              <a:rPr lang="en-IN" sz="2400" u="none" spc="-10" dirty="0">
                <a:latin typeface="Times New Roman"/>
                <a:cs typeface="Times New Roman"/>
              </a:rPr>
              <a:t>effective </a:t>
            </a:r>
            <a:r>
              <a:rPr lang="en-IN" sz="2400" u="none" dirty="0">
                <a:latin typeface="Times New Roman"/>
                <a:cs typeface="Times New Roman"/>
              </a:rPr>
              <a:t>use of people, equipment, space</a:t>
            </a:r>
            <a:r>
              <a:rPr lang="en-IN" sz="2400" u="none" spc="-120" dirty="0">
                <a:latin typeface="Times New Roman"/>
                <a:cs typeface="Times New Roman"/>
              </a:rPr>
              <a:t> </a:t>
            </a:r>
            <a:r>
              <a:rPr lang="en-IN" sz="2400" u="none" dirty="0">
                <a:latin typeface="Times New Roman"/>
                <a:cs typeface="Times New Roman"/>
              </a:rPr>
              <a:t>and  </a:t>
            </a:r>
            <a:r>
              <a:rPr lang="en-IN" sz="2400" u="none" spc="-10" dirty="0">
                <a:latin typeface="Times New Roman"/>
                <a:cs typeface="Times New Roman"/>
              </a:rPr>
              <a:t>energy</a:t>
            </a:r>
            <a:endParaRPr lang="en-IN" sz="2400" u="none" dirty="0">
              <a:latin typeface="Times New Roman"/>
              <a:cs typeface="Times New Roman"/>
            </a:endParaRPr>
          </a:p>
          <a:p>
            <a:pPr marL="268605" indent="-256540">
              <a:lnSpc>
                <a:spcPct val="100000"/>
              </a:lnSpc>
              <a:spcBef>
                <a:spcPts val="1345"/>
              </a:spcBef>
              <a:buClr>
                <a:srgbClr val="2CA1BE"/>
              </a:buClr>
              <a:buSzPct val="67307"/>
              <a:buFont typeface="Wingdings 3"/>
              <a:buChar char=""/>
              <a:tabLst>
                <a:tab pos="268605" algn="l"/>
                <a:tab pos="269240" algn="l"/>
              </a:tabLst>
            </a:pPr>
            <a:r>
              <a:rPr lang="en-IN" sz="2400" u="none" dirty="0">
                <a:latin typeface="Times New Roman"/>
                <a:cs typeface="Times New Roman"/>
              </a:rPr>
              <a:t>Provide for employee </a:t>
            </a:r>
            <a:r>
              <a:rPr lang="en-IN" sz="2400" u="none" spc="-5" dirty="0">
                <a:latin typeface="Times New Roman"/>
                <a:cs typeface="Times New Roman"/>
              </a:rPr>
              <a:t>safety </a:t>
            </a:r>
            <a:r>
              <a:rPr lang="en-IN" sz="2400" u="none" dirty="0">
                <a:latin typeface="Times New Roman"/>
                <a:cs typeface="Times New Roman"/>
              </a:rPr>
              <a:t>and</a:t>
            </a:r>
            <a:r>
              <a:rPr lang="en-IN" sz="2400" u="none" spc="-95" dirty="0">
                <a:latin typeface="Times New Roman"/>
                <a:cs typeface="Times New Roman"/>
              </a:rPr>
              <a:t> </a:t>
            </a:r>
            <a:r>
              <a:rPr lang="en-IN" sz="2400" u="none" dirty="0">
                <a:latin typeface="Times New Roman"/>
                <a:cs typeface="Times New Roman"/>
              </a:rPr>
              <a:t>comfort</a:t>
            </a:r>
          </a:p>
          <a:p>
            <a:pPr marL="268605" indent="-256540">
              <a:lnSpc>
                <a:spcPct val="100000"/>
              </a:lnSpc>
              <a:spcBef>
                <a:spcPts val="1330"/>
              </a:spcBef>
              <a:buClr>
                <a:srgbClr val="2CA1BE"/>
              </a:buClr>
              <a:buSzPct val="67307"/>
              <a:buFont typeface="Wingdings 3"/>
              <a:buChar char=""/>
              <a:tabLst>
                <a:tab pos="268605" algn="l"/>
                <a:tab pos="269240" algn="l"/>
              </a:tabLst>
            </a:pPr>
            <a:r>
              <a:rPr lang="en-IN" sz="2400" u="none" dirty="0">
                <a:latin typeface="Times New Roman"/>
                <a:cs typeface="Times New Roman"/>
              </a:rPr>
              <a:t>Control project</a:t>
            </a:r>
            <a:r>
              <a:rPr lang="en-IN" sz="2400" u="none" spc="-55" dirty="0">
                <a:latin typeface="Times New Roman"/>
                <a:cs typeface="Times New Roman"/>
              </a:rPr>
              <a:t> </a:t>
            </a:r>
            <a:r>
              <a:rPr lang="en-IN" sz="2400" u="none" dirty="0">
                <a:latin typeface="Times New Roman"/>
                <a:cs typeface="Times New Roman"/>
              </a:rPr>
              <a:t>costs</a:t>
            </a:r>
          </a:p>
          <a:p>
            <a:pPr marL="268605" indent="-256540">
              <a:lnSpc>
                <a:spcPct val="100000"/>
              </a:lnSpc>
              <a:spcBef>
                <a:spcPts val="1335"/>
              </a:spcBef>
              <a:buClr>
                <a:srgbClr val="2CA1BE"/>
              </a:buClr>
              <a:buSzPct val="67307"/>
              <a:buFont typeface="Wingdings 3"/>
              <a:buChar char=""/>
              <a:tabLst>
                <a:tab pos="268605" algn="l"/>
                <a:tab pos="269240" algn="l"/>
              </a:tabLst>
            </a:pPr>
            <a:r>
              <a:rPr lang="en-IN" sz="2400" u="none" dirty="0">
                <a:latin typeface="Times New Roman"/>
                <a:cs typeface="Times New Roman"/>
              </a:rPr>
              <a:t>Achieve production</a:t>
            </a:r>
            <a:r>
              <a:rPr lang="en-IN" sz="2400" u="none" spc="-75" dirty="0">
                <a:latin typeface="Times New Roman"/>
                <a:cs typeface="Times New Roman"/>
              </a:rPr>
              <a:t> </a:t>
            </a:r>
            <a:r>
              <a:rPr lang="en-IN" sz="2400" u="none" dirty="0">
                <a:latin typeface="Times New Roman"/>
                <a:cs typeface="Times New Roman"/>
              </a:rPr>
              <a:t>deadlines</a:t>
            </a:r>
          </a:p>
          <a:p>
            <a:endParaRPr lang="en-IN" dirty="0"/>
          </a:p>
        </p:txBody>
      </p:sp>
      <p:sp>
        <p:nvSpPr>
          <p:cNvPr id="6" name="object 3"/>
          <p:cNvSpPr/>
          <p:nvPr/>
        </p:nvSpPr>
        <p:spPr>
          <a:xfrm>
            <a:off x="1495425" y="317717"/>
            <a:ext cx="6153150" cy="285750"/>
          </a:xfrm>
          <a:prstGeom prst="rect">
            <a:avLst/>
          </a:prstGeom>
          <a:blipFill>
            <a:blip r:embed="rId2" cstate="print"/>
            <a:stretch>
              <a:fillRect/>
            </a:stretch>
          </a:blipFill>
        </p:spPr>
        <p:txBody>
          <a:bodyPr wrap="square" lIns="0" tIns="0" rIns="0" bIns="0" rtlCol="0"/>
          <a:lstStyle/>
          <a:p>
            <a:endParaRPr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132046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5F16DB-083C-4530-933D-DA68789B3D0F}"/>
              </a:ext>
            </a:extLst>
          </p:cNvPr>
          <p:cNvSpPr>
            <a:spLocks noGrp="1"/>
          </p:cNvSpPr>
          <p:nvPr>
            <p:ph type="title"/>
          </p:nvPr>
        </p:nvSpPr>
        <p:spPr/>
        <p:txBody>
          <a:bodyPr/>
          <a:lstStyle/>
          <a:p>
            <a:r>
              <a:rPr lang="en-IN" dirty="0"/>
              <a:t>Type of plant layout</a:t>
            </a:r>
          </a:p>
        </p:txBody>
      </p:sp>
      <p:pic>
        <p:nvPicPr>
          <p:cNvPr id="5" name="Content Placeholder 4">
            <a:extLst>
              <a:ext uri="{FF2B5EF4-FFF2-40B4-BE49-F238E27FC236}">
                <a16:creationId xmlns:a16="http://schemas.microsoft.com/office/drawing/2014/main" id="{FC7FCACC-E675-4C48-93BB-FBFE9B44E413}"/>
              </a:ext>
            </a:extLst>
          </p:cNvPr>
          <p:cNvPicPr>
            <a:picLocks noGrp="1" noChangeAspect="1"/>
          </p:cNvPicPr>
          <p:nvPr>
            <p:ph idx="1"/>
          </p:nvPr>
        </p:nvPicPr>
        <p:blipFill>
          <a:blip r:embed="rId2"/>
          <a:stretch>
            <a:fillRect/>
          </a:stretch>
        </p:blipFill>
        <p:spPr>
          <a:xfrm>
            <a:off x="1156943" y="1268760"/>
            <a:ext cx="6421137" cy="3822923"/>
          </a:xfrm>
        </p:spPr>
      </p:pic>
      <p:sp>
        <p:nvSpPr>
          <p:cNvPr id="6" name="TextBox 5">
            <a:extLst>
              <a:ext uri="{FF2B5EF4-FFF2-40B4-BE49-F238E27FC236}">
                <a16:creationId xmlns:a16="http://schemas.microsoft.com/office/drawing/2014/main" id="{18379CB3-3C36-4926-AC94-4FF691948BAF}"/>
              </a:ext>
            </a:extLst>
          </p:cNvPr>
          <p:cNvSpPr txBox="1"/>
          <p:nvPr/>
        </p:nvSpPr>
        <p:spPr>
          <a:xfrm>
            <a:off x="683569" y="5373216"/>
            <a:ext cx="7501256" cy="923330"/>
          </a:xfrm>
          <a:prstGeom prst="rect">
            <a:avLst/>
          </a:prstGeom>
          <a:noFill/>
        </p:spPr>
        <p:txBody>
          <a:bodyPr wrap="square">
            <a:spAutoFit/>
          </a:bodyPr>
          <a:lstStyle/>
          <a:p>
            <a:pPr marL="355600" marR="497205" indent="-342900">
              <a:lnSpc>
                <a:spcPct val="100000"/>
              </a:lnSpc>
              <a:spcBef>
                <a:spcPts val="100"/>
              </a:spcBef>
              <a:buChar char="•"/>
              <a:tabLst>
                <a:tab pos="354965" algn="l"/>
                <a:tab pos="355600" algn="l"/>
              </a:tabLst>
            </a:pPr>
            <a:r>
              <a:rPr lang="en-US" sz="1800" b="1" spc="-5" dirty="0">
                <a:latin typeface="Segoe UI Light"/>
                <a:cs typeface="Segoe UI Light"/>
              </a:rPr>
              <a:t>In </a:t>
            </a:r>
            <a:r>
              <a:rPr lang="en-US" sz="1800" b="1" dirty="0">
                <a:latin typeface="Segoe UI Light"/>
                <a:cs typeface="Segoe UI Light"/>
              </a:rPr>
              <a:t>fixed-position layouts, the </a:t>
            </a:r>
            <a:r>
              <a:rPr lang="en-US" sz="1800" b="1" spc="-5" dirty="0">
                <a:latin typeface="Segoe UI Light"/>
                <a:cs typeface="Segoe UI Light"/>
              </a:rPr>
              <a:t>item being worked on remains  stationary, and workers, </a:t>
            </a:r>
            <a:r>
              <a:rPr lang="en-US" sz="1800" b="1" dirty="0">
                <a:latin typeface="Segoe UI Light"/>
                <a:cs typeface="Segoe UI Light"/>
              </a:rPr>
              <a:t>materials, </a:t>
            </a:r>
            <a:r>
              <a:rPr lang="en-US" sz="1800" b="1" spc="-5" dirty="0">
                <a:latin typeface="Segoe UI Light"/>
                <a:cs typeface="Segoe UI Light"/>
              </a:rPr>
              <a:t>and </a:t>
            </a:r>
            <a:r>
              <a:rPr lang="en-US" sz="1800" b="1" dirty="0">
                <a:latin typeface="Segoe UI Light"/>
                <a:cs typeface="Segoe UI Light"/>
              </a:rPr>
              <a:t>equipment </a:t>
            </a:r>
            <a:r>
              <a:rPr lang="en-US" sz="1800" b="1" spc="-5" dirty="0">
                <a:latin typeface="Segoe UI Light"/>
                <a:cs typeface="Segoe UI Light"/>
              </a:rPr>
              <a:t>are </a:t>
            </a:r>
            <a:r>
              <a:rPr lang="en-US" sz="1800" b="1" spc="-10" dirty="0">
                <a:latin typeface="Segoe UI Light"/>
                <a:cs typeface="Segoe UI Light"/>
              </a:rPr>
              <a:t>moved  </a:t>
            </a:r>
            <a:r>
              <a:rPr lang="en-US" sz="1800" b="1" spc="-5" dirty="0">
                <a:latin typeface="Segoe UI Light"/>
                <a:cs typeface="Segoe UI Light"/>
              </a:rPr>
              <a:t>about as</a:t>
            </a:r>
            <a:r>
              <a:rPr lang="en-US" sz="1800" b="1" spc="15" dirty="0">
                <a:latin typeface="Segoe UI Light"/>
                <a:cs typeface="Segoe UI Light"/>
              </a:rPr>
              <a:t> </a:t>
            </a:r>
            <a:r>
              <a:rPr lang="en-US" sz="1800" b="1" spc="-5" dirty="0">
                <a:latin typeface="Segoe UI Light"/>
                <a:cs typeface="Segoe UI Light"/>
              </a:rPr>
              <a:t>needed.</a:t>
            </a:r>
            <a:endParaRPr lang="en-US" sz="1800" b="1" dirty="0">
              <a:latin typeface="Segoe UI Light"/>
              <a:cs typeface="Segoe UI Light"/>
            </a:endParaRPr>
          </a:p>
        </p:txBody>
      </p:sp>
    </p:spTree>
    <p:extLst>
      <p:ext uri="{BB962C8B-B14F-4D97-AF65-F5344CB8AC3E}">
        <p14:creationId xmlns:p14="http://schemas.microsoft.com/office/powerpoint/2010/main" val="17702388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FD5DD-4D72-4053-9215-6A16FD575610}"/>
              </a:ext>
            </a:extLst>
          </p:cNvPr>
          <p:cNvSpPr>
            <a:spLocks noGrp="1"/>
          </p:cNvSpPr>
          <p:nvPr>
            <p:ph type="title"/>
          </p:nvPr>
        </p:nvSpPr>
        <p:spPr/>
        <p:txBody>
          <a:bodyPr/>
          <a:lstStyle/>
          <a:p>
            <a:r>
              <a:rPr lang="en-IN" dirty="0"/>
              <a:t>Storage areas</a:t>
            </a:r>
          </a:p>
        </p:txBody>
      </p:sp>
      <p:pic>
        <p:nvPicPr>
          <p:cNvPr id="5" name="Content Placeholder 4">
            <a:extLst>
              <a:ext uri="{FF2B5EF4-FFF2-40B4-BE49-F238E27FC236}">
                <a16:creationId xmlns:a16="http://schemas.microsoft.com/office/drawing/2014/main" id="{B3FB2D4F-1226-463C-86FA-8202AFBBD2A7}"/>
              </a:ext>
            </a:extLst>
          </p:cNvPr>
          <p:cNvPicPr>
            <a:picLocks noGrp="1" noChangeAspect="1"/>
          </p:cNvPicPr>
          <p:nvPr>
            <p:ph idx="1"/>
          </p:nvPr>
        </p:nvPicPr>
        <p:blipFill>
          <a:blip r:embed="rId2"/>
          <a:stretch>
            <a:fillRect/>
          </a:stretch>
        </p:blipFill>
        <p:spPr>
          <a:xfrm>
            <a:off x="611560" y="1556792"/>
            <a:ext cx="3350544" cy="2228428"/>
          </a:xfrm>
        </p:spPr>
      </p:pic>
      <p:pic>
        <p:nvPicPr>
          <p:cNvPr id="7" name="Picture 6">
            <a:extLst>
              <a:ext uri="{FF2B5EF4-FFF2-40B4-BE49-F238E27FC236}">
                <a16:creationId xmlns:a16="http://schemas.microsoft.com/office/drawing/2014/main" id="{0CFD84D8-18A5-4049-8DF0-7DDE2C1591A9}"/>
              </a:ext>
            </a:extLst>
          </p:cNvPr>
          <p:cNvPicPr>
            <a:picLocks noChangeAspect="1"/>
          </p:cNvPicPr>
          <p:nvPr/>
        </p:nvPicPr>
        <p:blipFill>
          <a:blip r:embed="rId3"/>
          <a:stretch>
            <a:fillRect/>
          </a:stretch>
        </p:blipFill>
        <p:spPr>
          <a:xfrm>
            <a:off x="4788024" y="1685131"/>
            <a:ext cx="3205163" cy="1971749"/>
          </a:xfrm>
          <a:prstGeom prst="rect">
            <a:avLst/>
          </a:prstGeom>
        </p:spPr>
      </p:pic>
      <p:pic>
        <p:nvPicPr>
          <p:cNvPr id="9" name="Picture 8">
            <a:extLst>
              <a:ext uri="{FF2B5EF4-FFF2-40B4-BE49-F238E27FC236}">
                <a16:creationId xmlns:a16="http://schemas.microsoft.com/office/drawing/2014/main" id="{582A8096-01F6-453C-9856-B7B402F04ECF}"/>
              </a:ext>
            </a:extLst>
          </p:cNvPr>
          <p:cNvPicPr>
            <a:picLocks noChangeAspect="1"/>
          </p:cNvPicPr>
          <p:nvPr/>
        </p:nvPicPr>
        <p:blipFill>
          <a:blip r:embed="rId4"/>
          <a:stretch>
            <a:fillRect/>
          </a:stretch>
        </p:blipFill>
        <p:spPr>
          <a:xfrm flipH="1">
            <a:off x="2692931" y="4018322"/>
            <a:ext cx="4190185" cy="2309093"/>
          </a:xfrm>
          <a:prstGeom prst="rect">
            <a:avLst/>
          </a:prstGeom>
        </p:spPr>
      </p:pic>
    </p:spTree>
    <p:extLst>
      <p:ext uri="{BB962C8B-B14F-4D97-AF65-F5344CB8AC3E}">
        <p14:creationId xmlns:p14="http://schemas.microsoft.com/office/powerpoint/2010/main" val="6681485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006" y="0"/>
            <a:ext cx="9183513" cy="764704"/>
          </a:xfrm>
        </p:spPr>
        <p:txBody>
          <a:bodyPr>
            <a:noAutofit/>
          </a:bodyPr>
          <a:lstStyle/>
          <a:p>
            <a:r>
              <a:rPr lang="en-US" sz="3200" dirty="0">
                <a:solidFill>
                  <a:srgbClr val="FF0000"/>
                </a:solidFill>
              </a:rPr>
              <a:t>Highlights – India’s present status – effluents-pollution</a:t>
            </a:r>
            <a:endParaRPr lang="en-IN" sz="3200" dirty="0">
              <a:solidFill>
                <a:srgbClr val="FF0000"/>
              </a:solidFill>
            </a:endParaRP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51251" y="620688"/>
            <a:ext cx="3312368" cy="2448272"/>
          </a:xfr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504" y="3068960"/>
            <a:ext cx="2657475" cy="1724025"/>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9818" y="5068757"/>
            <a:ext cx="2924175" cy="1562100"/>
          </a:xfrm>
          <a:prstGeom prst="rect">
            <a:avLst/>
          </a:prstGeom>
        </p:spPr>
      </p:pic>
      <p:sp>
        <p:nvSpPr>
          <p:cNvPr id="7" name="TextBox 6"/>
          <p:cNvSpPr txBox="1"/>
          <p:nvPr/>
        </p:nvSpPr>
        <p:spPr>
          <a:xfrm>
            <a:off x="5796135" y="764704"/>
            <a:ext cx="3456383" cy="6740307"/>
          </a:xfrm>
          <a:prstGeom prst="rect">
            <a:avLst/>
          </a:prstGeom>
          <a:noFill/>
        </p:spPr>
        <p:txBody>
          <a:bodyPr wrap="square" rtlCol="0">
            <a:spAutoFit/>
          </a:bodyPr>
          <a:lstStyle/>
          <a:p>
            <a:pPr marL="285750" indent="-285750">
              <a:buFont typeface="Wingdings" pitchFamily="2" charset="2"/>
              <a:buChar char="Ø"/>
            </a:pPr>
            <a:r>
              <a:rPr lang="en-US" dirty="0"/>
              <a:t>86.211 tons of technical grade insecticides annually to cover 182.5  million hectares of its cultivated land</a:t>
            </a:r>
          </a:p>
          <a:p>
            <a:pPr marL="285750" indent="-285750">
              <a:buFont typeface="Wingdings" pitchFamily="2" charset="2"/>
              <a:buChar char="Ø"/>
            </a:pPr>
            <a:r>
              <a:rPr lang="en-US" dirty="0"/>
              <a:t>In 1,95,000 m</a:t>
            </a:r>
            <a:r>
              <a:rPr lang="en-US" baseline="30000" dirty="0"/>
              <a:t>3</a:t>
            </a:r>
            <a:r>
              <a:rPr lang="en-US" dirty="0"/>
              <a:t> of sewage – 95% is untreated – directly pumped to sea</a:t>
            </a:r>
          </a:p>
          <a:p>
            <a:pPr marL="285750" indent="-285750">
              <a:buFont typeface="Wingdings" pitchFamily="2" charset="2"/>
              <a:buChar char="Ø"/>
            </a:pPr>
            <a:r>
              <a:rPr lang="en-US" dirty="0"/>
              <a:t>630 millions </a:t>
            </a:r>
            <a:r>
              <a:rPr lang="en-US" dirty="0" err="1"/>
              <a:t>litres</a:t>
            </a:r>
            <a:r>
              <a:rPr lang="en-US" dirty="0"/>
              <a:t> of untreated , large amount of partially treated sewage enters the river Yamuna</a:t>
            </a:r>
          </a:p>
          <a:p>
            <a:pPr marL="285750" indent="-285750">
              <a:buFont typeface="Wingdings" pitchFamily="2" charset="2"/>
              <a:buChar char="Ø"/>
            </a:pPr>
            <a:r>
              <a:rPr lang="en-US" dirty="0"/>
              <a:t>Rapid industrialization:</a:t>
            </a:r>
          </a:p>
          <a:p>
            <a:r>
              <a:rPr lang="en-US" dirty="0"/>
              <a:t>Resulted in population migration for business and livelihood purposes</a:t>
            </a:r>
          </a:p>
          <a:p>
            <a:pPr marL="285750" indent="-285750">
              <a:buFont typeface="Wingdings" pitchFamily="2" charset="2"/>
              <a:buChar char="Ø"/>
            </a:pPr>
            <a:r>
              <a:rPr lang="en-US" dirty="0"/>
              <a:t>48.8% - vehicles – CO</a:t>
            </a:r>
            <a:r>
              <a:rPr lang="en-US" baseline="-25000" dirty="0"/>
              <a:t>2</a:t>
            </a:r>
            <a:r>
              <a:rPr lang="en-US" dirty="0"/>
              <a:t> released </a:t>
            </a:r>
          </a:p>
          <a:p>
            <a:pPr marL="285750" indent="-285750">
              <a:buFont typeface="Courier New" panose="02070309020205020404" pitchFamily="49" charset="0"/>
              <a:buChar char="o"/>
            </a:pPr>
            <a:r>
              <a:rPr lang="en-US" dirty="0"/>
              <a:t>470 </a:t>
            </a:r>
            <a:r>
              <a:rPr lang="en-US" dirty="0" err="1"/>
              <a:t>tpd</a:t>
            </a:r>
            <a:r>
              <a:rPr lang="en-US" dirty="0"/>
              <a:t> - Mumbai</a:t>
            </a:r>
          </a:p>
          <a:p>
            <a:pPr marL="285750" indent="-285750">
              <a:buFont typeface="Courier New" panose="02070309020205020404" pitchFamily="49" charset="0"/>
              <a:buChar char="o"/>
            </a:pPr>
            <a:r>
              <a:rPr lang="en-US" dirty="0"/>
              <a:t>810 </a:t>
            </a:r>
            <a:r>
              <a:rPr lang="en-US" dirty="0" err="1"/>
              <a:t>tpd</a:t>
            </a:r>
            <a:r>
              <a:rPr lang="en-US" dirty="0"/>
              <a:t> - Delhi </a:t>
            </a:r>
          </a:p>
          <a:p>
            <a:pPr marL="285750" indent="-285750">
              <a:buFont typeface="Courier New" panose="02070309020205020404" pitchFamily="49" charset="0"/>
              <a:buChar char="o"/>
            </a:pPr>
            <a:r>
              <a:rPr lang="en-US" dirty="0"/>
              <a:t>188 </a:t>
            </a:r>
            <a:r>
              <a:rPr lang="en-US" dirty="0" err="1"/>
              <a:t>tpd</a:t>
            </a:r>
            <a:r>
              <a:rPr lang="en-US" dirty="0"/>
              <a:t> - Kolkata</a:t>
            </a:r>
          </a:p>
          <a:p>
            <a:pPr marL="285750" indent="-285750">
              <a:buFont typeface="Wingdings" pitchFamily="2" charset="2"/>
              <a:buChar char="Ø"/>
            </a:pPr>
            <a:r>
              <a:rPr lang="en-US" dirty="0" err="1"/>
              <a:t>Tamilnadu</a:t>
            </a:r>
            <a:r>
              <a:rPr lang="en-US" dirty="0"/>
              <a:t> – tops of grossly polluting discharge into water</a:t>
            </a:r>
          </a:p>
          <a:p>
            <a:endParaRPr lang="en-US" dirty="0"/>
          </a:p>
          <a:p>
            <a:endParaRPr lang="en-US" dirty="0"/>
          </a:p>
          <a:p>
            <a:endParaRPr lang="en-IN" dirty="0"/>
          </a:p>
        </p:txBody>
      </p:sp>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19872" y="620689"/>
            <a:ext cx="2389249" cy="1965582"/>
          </a:xfrm>
          <a:prstGeom prst="rect">
            <a:avLst/>
          </a:prstGeom>
        </p:spPr>
      </p:pic>
      <p:pic>
        <p:nvPicPr>
          <p:cNvPr id="9" name="Picture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85060" y="2586271"/>
            <a:ext cx="2619375" cy="1743075"/>
          </a:xfrm>
          <a:prstGeom prst="rect">
            <a:avLst/>
          </a:prstGeom>
        </p:spPr>
      </p:pic>
      <p:sp>
        <p:nvSpPr>
          <p:cNvPr id="10" name="TextBox 9"/>
          <p:cNvSpPr txBox="1"/>
          <p:nvPr/>
        </p:nvSpPr>
        <p:spPr>
          <a:xfrm>
            <a:off x="3203848" y="4329346"/>
            <a:ext cx="2592288" cy="2862322"/>
          </a:xfrm>
          <a:prstGeom prst="rect">
            <a:avLst/>
          </a:prstGeom>
          <a:noFill/>
        </p:spPr>
        <p:txBody>
          <a:bodyPr wrap="square" rtlCol="0">
            <a:spAutoFit/>
          </a:bodyPr>
          <a:lstStyle/>
          <a:p>
            <a:r>
              <a:rPr lang="en-US" dirty="0"/>
              <a:t>Drinking sources polluted toxic effluents</a:t>
            </a:r>
          </a:p>
          <a:p>
            <a:endParaRPr lang="en-US" dirty="0"/>
          </a:p>
          <a:p>
            <a:r>
              <a:rPr lang="en-US" dirty="0"/>
              <a:t>Tannery</a:t>
            </a:r>
          </a:p>
          <a:p>
            <a:r>
              <a:rPr lang="en-US" dirty="0"/>
              <a:t>Dyes and chemical industries</a:t>
            </a:r>
          </a:p>
          <a:p>
            <a:r>
              <a:rPr lang="en-US" dirty="0"/>
              <a:t>Paper and pulp mills</a:t>
            </a:r>
          </a:p>
          <a:p>
            <a:r>
              <a:rPr lang="en-US" dirty="0"/>
              <a:t>Breweries</a:t>
            </a:r>
          </a:p>
          <a:p>
            <a:r>
              <a:rPr lang="en-US" dirty="0"/>
              <a:t>fertilizers</a:t>
            </a:r>
          </a:p>
          <a:p>
            <a:endParaRPr lang="en-IN" dirty="0"/>
          </a:p>
        </p:txBody>
      </p:sp>
    </p:spTree>
    <p:extLst>
      <p:ext uri="{BB962C8B-B14F-4D97-AF65-F5344CB8AC3E}">
        <p14:creationId xmlns:p14="http://schemas.microsoft.com/office/powerpoint/2010/main" val="4748893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5436096" cy="706090"/>
          </a:xfrm>
        </p:spPr>
        <p:txBody>
          <a:bodyPr>
            <a:normAutofit fontScale="90000"/>
          </a:bodyPr>
          <a:lstStyle/>
          <a:p>
            <a:pPr algn="l"/>
            <a:r>
              <a:rPr lang="en-US" dirty="0"/>
              <a:t>Industry – siting criteria</a:t>
            </a:r>
            <a:endParaRPr lang="en-IN" dirty="0"/>
          </a:p>
        </p:txBody>
      </p:sp>
      <p:sp>
        <p:nvSpPr>
          <p:cNvPr id="3" name="Content Placeholder 2"/>
          <p:cNvSpPr>
            <a:spLocks noGrp="1"/>
          </p:cNvSpPr>
          <p:nvPr>
            <p:ph idx="1"/>
          </p:nvPr>
        </p:nvSpPr>
        <p:spPr>
          <a:xfrm>
            <a:off x="457200" y="1052736"/>
            <a:ext cx="8229600" cy="5073427"/>
          </a:xfrm>
        </p:spPr>
        <p:txBody>
          <a:bodyPr/>
          <a:lstStyle/>
          <a:p>
            <a:r>
              <a:rPr lang="en-US" dirty="0">
                <a:solidFill>
                  <a:srgbClr val="FF0000"/>
                </a:solidFill>
              </a:rPr>
              <a:t>Preventive steps are needed for time of siting rather than going in for curative measures at later stage</a:t>
            </a:r>
          </a:p>
          <a:p>
            <a:r>
              <a:rPr lang="en-US" dirty="0"/>
              <a:t>Before setting up the industry should obtain clearance from “</a:t>
            </a:r>
            <a:r>
              <a:rPr lang="en-US" dirty="0">
                <a:solidFill>
                  <a:srgbClr val="00B050"/>
                </a:solidFill>
              </a:rPr>
              <a:t>Ministry of Environmental and Forests”, </a:t>
            </a:r>
            <a:r>
              <a:rPr lang="en-US" dirty="0"/>
              <a:t>to achieve ecological safety</a:t>
            </a:r>
          </a:p>
          <a:p>
            <a:r>
              <a:rPr lang="en-US" dirty="0"/>
              <a:t>Industries are required to be sited, needs a balance between economic and environmental considerations</a:t>
            </a:r>
            <a:endParaRPr lang="en-IN"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96028" y="5617"/>
            <a:ext cx="4019550" cy="1133475"/>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24628" y="5657850"/>
            <a:ext cx="3790950" cy="1200150"/>
          </a:xfrm>
          <a:prstGeom prst="rect">
            <a:avLst/>
          </a:prstGeom>
        </p:spPr>
      </p:pic>
    </p:spTree>
    <p:extLst>
      <p:ext uri="{BB962C8B-B14F-4D97-AF65-F5344CB8AC3E}">
        <p14:creationId xmlns:p14="http://schemas.microsoft.com/office/powerpoint/2010/main" val="583939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0435"/>
            <a:ext cx="8229600" cy="1143000"/>
          </a:xfrm>
        </p:spPr>
        <p:txBody>
          <a:bodyPr>
            <a:normAutofit/>
          </a:bodyPr>
          <a:lstStyle/>
          <a:p>
            <a:r>
              <a:rPr lang="en-US" sz="2800" b="1" dirty="0">
                <a:solidFill>
                  <a:srgbClr val="0070C0"/>
                </a:solidFill>
              </a:rPr>
              <a:t>Following factors must be considered for Siting</a:t>
            </a:r>
            <a:endParaRPr lang="en-IN" sz="2800" b="1" dirty="0">
              <a:solidFill>
                <a:srgbClr val="0070C0"/>
              </a:solidFill>
            </a:endParaRPr>
          </a:p>
        </p:txBody>
      </p:sp>
      <p:sp>
        <p:nvSpPr>
          <p:cNvPr id="3" name="Content Placeholder 2"/>
          <p:cNvSpPr>
            <a:spLocks noGrp="1"/>
          </p:cNvSpPr>
          <p:nvPr>
            <p:ph idx="1"/>
          </p:nvPr>
        </p:nvSpPr>
        <p:spPr>
          <a:xfrm>
            <a:off x="107504" y="908720"/>
            <a:ext cx="7848872" cy="5738642"/>
          </a:xfrm>
        </p:spPr>
        <p:txBody>
          <a:bodyPr>
            <a:normAutofit fontScale="77500" lnSpcReduction="20000"/>
          </a:bodyPr>
          <a:lstStyle/>
          <a:p>
            <a:r>
              <a:rPr lang="en-US" b="1" i="1" dirty="0">
                <a:solidFill>
                  <a:srgbClr val="C00000"/>
                </a:solidFill>
              </a:rPr>
              <a:t>No forest land shall be converted </a:t>
            </a:r>
            <a:r>
              <a:rPr lang="en-US" dirty="0"/>
              <a:t>into non-forest activity for the sustenance of the industry (Forest conservation act – 1980)</a:t>
            </a:r>
          </a:p>
          <a:p>
            <a:r>
              <a:rPr lang="en-US" b="1" i="1" dirty="0">
                <a:solidFill>
                  <a:srgbClr val="C00000"/>
                </a:solidFill>
              </a:rPr>
              <a:t>No prime agricultural land shall be converted</a:t>
            </a:r>
            <a:r>
              <a:rPr lang="en-US" dirty="0"/>
              <a:t> into an industrial site</a:t>
            </a:r>
          </a:p>
          <a:p>
            <a:r>
              <a:rPr lang="en-US" b="1" i="1" dirty="0">
                <a:solidFill>
                  <a:srgbClr val="C00000"/>
                </a:solidFill>
              </a:rPr>
              <a:t>Land acquired shall be sufficiently large enough </a:t>
            </a:r>
            <a:r>
              <a:rPr lang="en-US" dirty="0"/>
              <a:t>to provide space for appropriate treatment of wastewater after maximum possible reuse and recycling</a:t>
            </a:r>
          </a:p>
          <a:p>
            <a:r>
              <a:rPr lang="en-US" b="1" i="1" dirty="0">
                <a:solidFill>
                  <a:srgbClr val="C00000"/>
                </a:solidFill>
              </a:rPr>
              <a:t>Enough space should be provided for storage of solid wastes</a:t>
            </a:r>
            <a:r>
              <a:rPr lang="en-US" dirty="0"/>
              <a:t> so that it will be possible for reuse</a:t>
            </a:r>
          </a:p>
          <a:p>
            <a:r>
              <a:rPr lang="en-US" b="1" i="1" dirty="0">
                <a:solidFill>
                  <a:srgbClr val="C00000"/>
                </a:solidFill>
              </a:rPr>
              <a:t>Layout and form of industry that may come up in the area must conform to the landscape of the area </a:t>
            </a:r>
            <a:r>
              <a:rPr lang="en-US" dirty="0"/>
              <a:t>without affecting the scenic features of that place</a:t>
            </a:r>
          </a:p>
          <a:p>
            <a:r>
              <a:rPr lang="en-US" b="1" i="1" dirty="0">
                <a:solidFill>
                  <a:srgbClr val="C00000"/>
                </a:solidFill>
              </a:rPr>
              <a:t>Physiographic barrier </a:t>
            </a:r>
            <a:r>
              <a:rPr lang="en-US" dirty="0"/>
              <a:t>between the industry and township</a:t>
            </a:r>
          </a:p>
          <a:p>
            <a:r>
              <a:rPr lang="en-US" b="1" i="1" dirty="0">
                <a:solidFill>
                  <a:srgbClr val="C00000"/>
                </a:solidFill>
              </a:rPr>
              <a:t>Industry required to maintain three ambient air quality measuring stations at 120 </a:t>
            </a:r>
            <a:r>
              <a:rPr lang="en-US" b="1" i="1" dirty="0" err="1">
                <a:solidFill>
                  <a:srgbClr val="C00000"/>
                </a:solidFill>
              </a:rPr>
              <a:t>deg.C</a:t>
            </a:r>
            <a:r>
              <a:rPr lang="en-US" b="1" i="1" dirty="0">
                <a:solidFill>
                  <a:srgbClr val="C00000"/>
                </a:solidFill>
              </a:rPr>
              <a:t> </a:t>
            </a:r>
            <a:r>
              <a:rPr lang="en-US" dirty="0"/>
              <a:t>angle between stations</a:t>
            </a:r>
          </a:p>
          <a:p>
            <a:endParaRPr lang="en-IN"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75848" y="354598"/>
            <a:ext cx="1368152" cy="1224136"/>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32848" y="1628801"/>
            <a:ext cx="1619672" cy="1274631"/>
          </a:xfrm>
          <a:prstGeom prst="rect">
            <a:avLst/>
          </a:prstGeom>
        </p:spPr>
      </p:pic>
    </p:spTree>
    <p:extLst>
      <p:ext uri="{BB962C8B-B14F-4D97-AF65-F5344CB8AC3E}">
        <p14:creationId xmlns:p14="http://schemas.microsoft.com/office/powerpoint/2010/main" val="25227512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536" y="0"/>
            <a:ext cx="8229600" cy="706090"/>
          </a:xfrm>
        </p:spPr>
        <p:txBody>
          <a:bodyPr>
            <a:normAutofit fontScale="90000"/>
          </a:bodyPr>
          <a:lstStyle/>
          <a:p>
            <a:r>
              <a:rPr lang="en-US" dirty="0"/>
              <a:t>Environmental guidelines</a:t>
            </a:r>
            <a:endParaRPr lang="en-IN" dirty="0"/>
          </a:p>
        </p:txBody>
      </p:sp>
      <p:sp>
        <p:nvSpPr>
          <p:cNvPr id="3" name="Content Placeholder 2"/>
          <p:cNvSpPr>
            <a:spLocks noGrp="1"/>
          </p:cNvSpPr>
          <p:nvPr>
            <p:ph idx="1"/>
          </p:nvPr>
        </p:nvSpPr>
        <p:spPr>
          <a:xfrm>
            <a:off x="251520" y="692696"/>
            <a:ext cx="8445624" cy="2088232"/>
          </a:xfrm>
        </p:spPr>
        <p:txBody>
          <a:bodyPr>
            <a:normAutofit lnSpcReduction="10000"/>
          </a:bodyPr>
          <a:lstStyle/>
          <a:p>
            <a:r>
              <a:rPr lang="en-US" sz="2400" dirty="0"/>
              <a:t>To ensure optimum use of natural and man-made resources in a sustainable manner:</a:t>
            </a:r>
          </a:p>
          <a:p>
            <a:pPr marL="514350" indent="-514350">
              <a:buAutoNum type="arabicPeriod"/>
            </a:pPr>
            <a:r>
              <a:rPr lang="en-US" sz="2400" b="1" dirty="0">
                <a:solidFill>
                  <a:srgbClr val="002060"/>
                </a:solidFill>
              </a:rPr>
              <a:t>Minimal depletion</a:t>
            </a:r>
          </a:p>
          <a:p>
            <a:pPr marL="514350" indent="-514350">
              <a:buAutoNum type="arabicPeriod"/>
            </a:pPr>
            <a:r>
              <a:rPr lang="en-US" sz="2400" b="1" dirty="0">
                <a:solidFill>
                  <a:srgbClr val="002060"/>
                </a:solidFill>
              </a:rPr>
              <a:t>Degradation, and/or</a:t>
            </a:r>
          </a:p>
          <a:p>
            <a:pPr marL="514350" indent="-514350">
              <a:buAutoNum type="arabicPeriod"/>
            </a:pPr>
            <a:r>
              <a:rPr lang="en-US" sz="2400" b="1" dirty="0">
                <a:solidFill>
                  <a:srgbClr val="002060"/>
                </a:solidFill>
              </a:rPr>
              <a:t>Destruction of the environment</a:t>
            </a:r>
            <a:endParaRPr lang="en-IN" sz="2400" b="1" dirty="0">
              <a:solidFill>
                <a:srgbClr val="002060"/>
              </a:solidFill>
            </a:endParaRPr>
          </a:p>
        </p:txBody>
      </p:sp>
      <p:sp>
        <p:nvSpPr>
          <p:cNvPr id="4" name="Content Placeholder 2"/>
          <p:cNvSpPr txBox="1">
            <a:spLocks/>
          </p:cNvSpPr>
          <p:nvPr/>
        </p:nvSpPr>
        <p:spPr>
          <a:xfrm>
            <a:off x="251520" y="2708920"/>
            <a:ext cx="8445624" cy="3960440"/>
          </a:xfrm>
          <a:prstGeom prst="rect">
            <a:avLst/>
          </a:prstGeom>
        </p:spPr>
        <p:txBody>
          <a:bodyPr vert="horz" lIns="91440" tIns="45720" rIns="91440" bIns="45720" rtlCol="0">
            <a:normAutofit fontScale="625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The following distances from  industrial sites should be taken into account</a:t>
            </a:r>
          </a:p>
          <a:p>
            <a:pPr marL="514350" indent="-514350">
              <a:buFont typeface="Arial" pitchFamily="34" charset="0"/>
              <a:buAutoNum type="arabicPeriod"/>
            </a:pPr>
            <a:r>
              <a:rPr lang="en-US" dirty="0">
                <a:solidFill>
                  <a:srgbClr val="C00000"/>
                </a:solidFill>
              </a:rPr>
              <a:t>Ecological /sensitive areas</a:t>
            </a:r>
          </a:p>
          <a:p>
            <a:pPr marL="0" indent="0">
              <a:buNone/>
            </a:pPr>
            <a:r>
              <a:rPr lang="en-US" dirty="0">
                <a:solidFill>
                  <a:srgbClr val="C00000"/>
                </a:solidFill>
              </a:rPr>
              <a:t>	- </a:t>
            </a:r>
            <a:r>
              <a:rPr lang="en-US" dirty="0" err="1">
                <a:solidFill>
                  <a:srgbClr val="C00000"/>
                </a:solidFill>
              </a:rPr>
              <a:t>atleast</a:t>
            </a:r>
            <a:r>
              <a:rPr lang="en-US" dirty="0">
                <a:solidFill>
                  <a:srgbClr val="C00000"/>
                </a:solidFill>
              </a:rPr>
              <a:t> 25 km away depending on geo-climatic conditions</a:t>
            </a:r>
          </a:p>
          <a:p>
            <a:pPr marL="0" indent="0">
              <a:buNone/>
            </a:pPr>
            <a:r>
              <a:rPr lang="en-US" dirty="0">
                <a:solidFill>
                  <a:srgbClr val="C00000"/>
                </a:solidFill>
              </a:rPr>
              <a:t>2. Coastal Area</a:t>
            </a:r>
          </a:p>
          <a:p>
            <a:pPr marL="0" indent="0">
              <a:buNone/>
            </a:pPr>
            <a:r>
              <a:rPr lang="en-US" dirty="0">
                <a:solidFill>
                  <a:srgbClr val="C00000"/>
                </a:solidFill>
              </a:rPr>
              <a:t>	- </a:t>
            </a:r>
            <a:r>
              <a:rPr lang="en-US" dirty="0"/>
              <a:t>At least ½ km from high tide line</a:t>
            </a:r>
          </a:p>
          <a:p>
            <a:pPr marL="0" indent="0">
              <a:buNone/>
            </a:pPr>
            <a:r>
              <a:rPr lang="en-US" dirty="0">
                <a:solidFill>
                  <a:srgbClr val="C00000"/>
                </a:solidFill>
              </a:rPr>
              <a:t>3. Floodplain of the Riverine systems</a:t>
            </a:r>
          </a:p>
          <a:p>
            <a:pPr marL="0" indent="0">
              <a:buNone/>
            </a:pPr>
            <a:r>
              <a:rPr lang="en-US" dirty="0">
                <a:solidFill>
                  <a:srgbClr val="C00000"/>
                </a:solidFill>
              </a:rPr>
              <a:t>	- </a:t>
            </a:r>
            <a:r>
              <a:rPr lang="en-US" dirty="0"/>
              <a:t>At least ½ km from floodplains or modified floodplains, affected by dams in the upstream or by flood control systems</a:t>
            </a:r>
          </a:p>
          <a:p>
            <a:pPr marL="0" indent="0">
              <a:buNone/>
            </a:pPr>
            <a:r>
              <a:rPr lang="en-US" dirty="0">
                <a:solidFill>
                  <a:srgbClr val="C00000"/>
                </a:solidFill>
              </a:rPr>
              <a:t>4. Transport/communication system</a:t>
            </a:r>
          </a:p>
          <a:p>
            <a:pPr marL="0" indent="0">
              <a:buNone/>
            </a:pPr>
            <a:r>
              <a:rPr lang="en-US" dirty="0">
                <a:solidFill>
                  <a:srgbClr val="C00000"/>
                </a:solidFill>
              </a:rPr>
              <a:t>	- </a:t>
            </a:r>
            <a:r>
              <a:rPr lang="en-US" dirty="0"/>
              <a:t>At least ½ km from the highway lines and railway station</a:t>
            </a:r>
          </a:p>
          <a:p>
            <a:pPr marL="0" indent="0">
              <a:buNone/>
            </a:pPr>
            <a:r>
              <a:rPr lang="en-US" dirty="0">
                <a:solidFill>
                  <a:srgbClr val="C00000"/>
                </a:solidFill>
              </a:rPr>
              <a:t>5. Major settlements (3,00,000 population)</a:t>
            </a:r>
          </a:p>
          <a:p>
            <a:pPr marL="0" indent="0">
              <a:buNone/>
            </a:pPr>
            <a:r>
              <a:rPr lang="en-US" dirty="0">
                <a:solidFill>
                  <a:srgbClr val="C00000"/>
                </a:solidFill>
              </a:rPr>
              <a:t>	- </a:t>
            </a:r>
            <a:r>
              <a:rPr lang="en-US" dirty="0"/>
              <a:t>At the time of siting of </a:t>
            </a:r>
            <a:r>
              <a:rPr lang="en-US" dirty="0" err="1"/>
              <a:t>industry,if</a:t>
            </a:r>
            <a:r>
              <a:rPr lang="en-US" dirty="0"/>
              <a:t> any major settlements are noted within 50 km the spatial direction of growth of settlement must be assessed</a:t>
            </a:r>
          </a:p>
        </p:txBody>
      </p:sp>
    </p:spTree>
    <p:extLst>
      <p:ext uri="{BB962C8B-B14F-4D97-AF65-F5344CB8AC3E}">
        <p14:creationId xmlns:p14="http://schemas.microsoft.com/office/powerpoint/2010/main" val="9829770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512" y="0"/>
            <a:ext cx="8229600" cy="1143000"/>
          </a:xfrm>
        </p:spPr>
        <p:txBody>
          <a:bodyPr>
            <a:normAutofit/>
          </a:bodyPr>
          <a:lstStyle/>
          <a:p>
            <a:r>
              <a:rPr lang="en-US" sz="3600" b="1" dirty="0">
                <a:solidFill>
                  <a:srgbClr val="FF0000"/>
                </a:solidFill>
              </a:rPr>
              <a:t>Environmental Impact Assessment (EIA) -</a:t>
            </a:r>
            <a:endParaRPr lang="en-IN" sz="3600" b="1" dirty="0">
              <a:solidFill>
                <a:srgbClr val="FF0000"/>
              </a:solidFill>
            </a:endParaRPr>
          </a:p>
        </p:txBody>
      </p:sp>
      <p:sp>
        <p:nvSpPr>
          <p:cNvPr id="3" name="Content Placeholder 2"/>
          <p:cNvSpPr>
            <a:spLocks noGrp="1"/>
          </p:cNvSpPr>
          <p:nvPr>
            <p:ph idx="1"/>
          </p:nvPr>
        </p:nvSpPr>
        <p:spPr>
          <a:xfrm>
            <a:off x="251520" y="908720"/>
            <a:ext cx="8435280" cy="5949280"/>
          </a:xfrm>
        </p:spPr>
        <p:txBody>
          <a:bodyPr>
            <a:normAutofit fontScale="85000" lnSpcReduction="10000"/>
          </a:bodyPr>
          <a:lstStyle/>
          <a:p>
            <a:r>
              <a:rPr lang="en-IN" b="1" u="sng" dirty="0"/>
              <a:t>Environmental assessment</a:t>
            </a:r>
            <a:r>
              <a:rPr lang="en-IN" u="sng" dirty="0"/>
              <a:t> (</a:t>
            </a:r>
            <a:r>
              <a:rPr lang="en-IN" b="1" u="sng" dirty="0"/>
              <a:t>EA</a:t>
            </a:r>
            <a:r>
              <a:rPr lang="en-IN" u="sng" dirty="0"/>
              <a:t>) is the assessment of the </a:t>
            </a:r>
            <a:r>
              <a:rPr lang="en-IN" u="sng" dirty="0">
                <a:hlinkClick r:id="rId2" tooltip="Environmental impact"/>
              </a:rPr>
              <a:t>environmental consequences</a:t>
            </a:r>
            <a:r>
              <a:rPr lang="en-IN" u="sng" dirty="0"/>
              <a:t> (positive/ negative) of a plan, policy, program, or actual projects prior to the decision to move forward with the proposed action.</a:t>
            </a:r>
            <a:endParaRPr lang="en-US" u="sng" dirty="0"/>
          </a:p>
          <a:p>
            <a:r>
              <a:rPr lang="en-US" dirty="0"/>
              <a:t>EIA should address some basic factors:</a:t>
            </a:r>
          </a:p>
          <a:p>
            <a:pPr>
              <a:buFont typeface="Wingdings" pitchFamily="2" charset="2"/>
              <a:buChar char="q"/>
            </a:pPr>
            <a:r>
              <a:rPr lang="en-US" dirty="0"/>
              <a:t>	Meteorology and air quality</a:t>
            </a:r>
          </a:p>
          <a:p>
            <a:pPr>
              <a:buFont typeface="Wingdings" pitchFamily="2" charset="2"/>
              <a:buChar char="q"/>
            </a:pPr>
            <a:r>
              <a:rPr lang="en-US" dirty="0"/>
              <a:t>	Hydrology and water quality</a:t>
            </a:r>
          </a:p>
          <a:p>
            <a:pPr>
              <a:buFont typeface="Wingdings" pitchFamily="2" charset="2"/>
              <a:buChar char="q"/>
            </a:pPr>
            <a:r>
              <a:rPr lang="en-US" dirty="0"/>
              <a:t>	Site and its surroundings</a:t>
            </a:r>
          </a:p>
          <a:p>
            <a:pPr>
              <a:buFont typeface="Wingdings" pitchFamily="2" charset="2"/>
              <a:buChar char="q"/>
            </a:pPr>
            <a:r>
              <a:rPr lang="en-US" dirty="0"/>
              <a:t>	Occupational safety and health</a:t>
            </a:r>
          </a:p>
          <a:p>
            <a:pPr>
              <a:buFont typeface="Wingdings" pitchFamily="2" charset="2"/>
              <a:buChar char="q"/>
            </a:pPr>
            <a:r>
              <a:rPr lang="en-US" dirty="0"/>
              <a:t>	Details of treatment and disposal of effluents </a:t>
            </a:r>
            <a:endParaRPr lang="en-IN" dirty="0"/>
          </a:p>
          <a:p>
            <a:pPr>
              <a:buFont typeface="Wingdings" pitchFamily="2" charset="2"/>
              <a:buChar char="q"/>
            </a:pPr>
            <a:r>
              <a:rPr lang="en-US" dirty="0"/>
              <a:t> 	Transportation of raw material and details of    material handling</a:t>
            </a:r>
          </a:p>
          <a:p>
            <a:pPr>
              <a:buFont typeface="Wingdings" pitchFamily="2" charset="2"/>
              <a:buChar char="q"/>
            </a:pPr>
            <a:r>
              <a:rPr lang="en-US" dirty="0"/>
              <a:t>       Control equipment and measures proposed to be adopted</a:t>
            </a:r>
          </a:p>
          <a:p>
            <a:pPr marL="457200" lvl="1" indent="0">
              <a:buNone/>
            </a:pPr>
            <a:endParaRPr lang="en-US" dirty="0"/>
          </a:p>
        </p:txBody>
      </p:sp>
      <p:pic>
        <p:nvPicPr>
          <p:cNvPr id="5" name="Picture 4">
            <a:extLst>
              <a:ext uri="{FF2B5EF4-FFF2-40B4-BE49-F238E27FC236}">
                <a16:creationId xmlns:a16="http://schemas.microsoft.com/office/drawing/2014/main" id="{55A62798-7FA0-6FEC-D427-48B7C5BA4303}"/>
              </a:ext>
            </a:extLst>
          </p:cNvPr>
          <p:cNvPicPr>
            <a:picLocks noChangeAspect="1"/>
          </p:cNvPicPr>
          <p:nvPr/>
        </p:nvPicPr>
        <p:blipFill>
          <a:blip r:embed="rId3"/>
          <a:stretch>
            <a:fillRect/>
          </a:stretch>
        </p:blipFill>
        <p:spPr>
          <a:xfrm>
            <a:off x="6012160" y="2492896"/>
            <a:ext cx="3110157" cy="1584176"/>
          </a:xfrm>
          <a:prstGeom prst="rect">
            <a:avLst/>
          </a:prstGeom>
        </p:spPr>
      </p:pic>
    </p:spTree>
    <p:extLst>
      <p:ext uri="{BB962C8B-B14F-4D97-AF65-F5344CB8AC3E}">
        <p14:creationId xmlns:p14="http://schemas.microsoft.com/office/powerpoint/2010/main" val="2177381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4082"/>
          </a:xfrm>
        </p:spPr>
        <p:txBody>
          <a:bodyPr>
            <a:normAutofit fontScale="90000"/>
          </a:bodyPr>
          <a:lstStyle/>
          <a:p>
            <a:pPr algn="l"/>
            <a:r>
              <a:rPr lang="en-US" b="1" dirty="0">
                <a:solidFill>
                  <a:srgbClr val="0070C0"/>
                </a:solidFill>
              </a:rPr>
              <a:t>Site appraisal committees</a:t>
            </a:r>
            <a:endParaRPr lang="en-IN" b="1" dirty="0">
              <a:solidFill>
                <a:srgbClr val="0070C0"/>
              </a:solidFill>
            </a:endParaRPr>
          </a:p>
        </p:txBody>
      </p:sp>
      <p:sp>
        <p:nvSpPr>
          <p:cNvPr id="3" name="Content Placeholder 2"/>
          <p:cNvSpPr>
            <a:spLocks noGrp="1"/>
          </p:cNvSpPr>
          <p:nvPr>
            <p:ph idx="1"/>
          </p:nvPr>
        </p:nvSpPr>
        <p:spPr>
          <a:xfrm>
            <a:off x="457200" y="980728"/>
            <a:ext cx="8229600" cy="5688632"/>
          </a:xfrm>
        </p:spPr>
        <p:txBody>
          <a:bodyPr>
            <a:normAutofit fontScale="85000" lnSpcReduction="20000"/>
          </a:bodyPr>
          <a:lstStyle/>
          <a:p>
            <a:r>
              <a:rPr lang="en-US" dirty="0"/>
              <a:t>State government constitute site appraisal committees for the purpose of advice, reg. granting of permission</a:t>
            </a:r>
          </a:p>
          <a:p>
            <a:pPr marL="514350" indent="-514350">
              <a:buAutoNum type="arabicPeriod"/>
            </a:pPr>
            <a:r>
              <a:rPr lang="en-US" dirty="0"/>
              <a:t>The chief inspector of the state (chairman)</a:t>
            </a:r>
          </a:p>
          <a:p>
            <a:pPr marL="514350" indent="-514350">
              <a:buAutoNum type="arabicPeriod"/>
            </a:pPr>
            <a:r>
              <a:rPr lang="en-US" dirty="0"/>
              <a:t>A representative from the central pollution control board</a:t>
            </a:r>
          </a:p>
          <a:p>
            <a:pPr marL="514350" indent="-514350">
              <a:buAutoNum type="arabicPeriod"/>
            </a:pPr>
            <a:r>
              <a:rPr lang="en-US" dirty="0"/>
              <a:t>A representative from the state pollution control board</a:t>
            </a:r>
          </a:p>
          <a:p>
            <a:pPr marL="514350" indent="-514350">
              <a:buAutoNum type="arabicPeriod"/>
            </a:pPr>
            <a:r>
              <a:rPr lang="en-US" dirty="0"/>
              <a:t>An expert in field of occupational health</a:t>
            </a:r>
          </a:p>
          <a:p>
            <a:pPr marL="514350" indent="-514350">
              <a:buFont typeface="Arial" pitchFamily="34" charset="0"/>
              <a:buAutoNum type="arabicPeriod"/>
            </a:pPr>
            <a:r>
              <a:rPr lang="en-US" dirty="0"/>
              <a:t>A representative from town planning development of the state government</a:t>
            </a:r>
          </a:p>
          <a:p>
            <a:pPr marL="514350" indent="-514350">
              <a:buFont typeface="Arial" pitchFamily="34" charset="0"/>
              <a:buAutoNum type="arabicPeriod"/>
            </a:pPr>
            <a:r>
              <a:rPr lang="en-US" dirty="0"/>
              <a:t>A scientist having specialized knowledge  of the hazardous process</a:t>
            </a:r>
          </a:p>
          <a:p>
            <a:pPr marL="514350" indent="-514350">
              <a:buFont typeface="Arial" pitchFamily="34" charset="0"/>
              <a:buAutoNum type="arabicPeriod"/>
            </a:pPr>
            <a:r>
              <a:rPr lang="en-US" dirty="0"/>
              <a:t>A representative from local authority within whose jurisdiction the system is to established</a:t>
            </a:r>
          </a:p>
          <a:p>
            <a:pPr marL="514350" indent="-514350">
              <a:buFont typeface="Arial" pitchFamily="34" charset="0"/>
              <a:buAutoNum type="arabicPeriod"/>
            </a:pPr>
            <a:endParaRPr lang="en-US" dirty="0"/>
          </a:p>
          <a:p>
            <a:pPr marL="514350" indent="-514350">
              <a:buAutoNum type="arabicPeriod"/>
            </a:pPr>
            <a:endParaRPr lang="en-US" dirty="0"/>
          </a:p>
        </p:txBody>
      </p:sp>
    </p:spTree>
    <p:extLst>
      <p:ext uri="{BB962C8B-B14F-4D97-AF65-F5344CB8AC3E}">
        <p14:creationId xmlns:p14="http://schemas.microsoft.com/office/powerpoint/2010/main" val="808005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D8E4D6-3093-0FCC-26ED-1F761AC0B83E}"/>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4FC74590-31B5-ED61-6C78-49232836E8C7}"/>
              </a:ext>
            </a:extLst>
          </p:cNvPr>
          <p:cNvSpPr>
            <a:spLocks noGrp="1"/>
          </p:cNvSpPr>
          <p:nvPr>
            <p:ph idx="1"/>
          </p:nvPr>
        </p:nvSpPr>
        <p:spPr/>
        <p:txBody>
          <a:bodyPr/>
          <a:lstStyle/>
          <a:p>
            <a:endParaRPr lang="en-IN" dirty="0"/>
          </a:p>
          <a:p>
            <a:endParaRPr lang="en-IN" dirty="0"/>
          </a:p>
          <a:p>
            <a:endParaRPr lang="en-IN" dirty="0"/>
          </a:p>
          <a:p>
            <a:endParaRPr lang="en-IN" dirty="0"/>
          </a:p>
        </p:txBody>
      </p:sp>
      <p:sp>
        <p:nvSpPr>
          <p:cNvPr id="5" name="TextBox 4">
            <a:extLst>
              <a:ext uri="{FF2B5EF4-FFF2-40B4-BE49-F238E27FC236}">
                <a16:creationId xmlns:a16="http://schemas.microsoft.com/office/drawing/2014/main" id="{5BEE514B-0DBF-B2A4-381F-35AF0721E75B}"/>
              </a:ext>
            </a:extLst>
          </p:cNvPr>
          <p:cNvSpPr txBox="1"/>
          <p:nvPr/>
        </p:nvSpPr>
        <p:spPr>
          <a:xfrm>
            <a:off x="1547664" y="2780928"/>
            <a:ext cx="6840760" cy="830997"/>
          </a:xfrm>
          <a:prstGeom prst="rect">
            <a:avLst/>
          </a:prstGeom>
          <a:noFill/>
        </p:spPr>
        <p:txBody>
          <a:bodyPr wrap="square">
            <a:spAutoFit/>
          </a:bodyPr>
          <a:lstStyle/>
          <a:p>
            <a:r>
              <a:rPr lang="en-IN" sz="4800" b="1" dirty="0">
                <a:solidFill>
                  <a:srgbClr val="C00000"/>
                </a:solidFill>
              </a:rPr>
              <a:t>Site and Plant Layout</a:t>
            </a:r>
            <a:endParaRPr lang="en-IN" sz="4800" b="1" dirty="0"/>
          </a:p>
        </p:txBody>
      </p:sp>
    </p:spTree>
    <p:extLst>
      <p:ext uri="{BB962C8B-B14F-4D97-AF65-F5344CB8AC3E}">
        <p14:creationId xmlns:p14="http://schemas.microsoft.com/office/powerpoint/2010/main" val="33535745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D24D0-2C7D-468E-BC2C-A9250CA393FB}"/>
              </a:ext>
            </a:extLst>
          </p:cNvPr>
          <p:cNvSpPr>
            <a:spLocks noGrp="1"/>
          </p:cNvSpPr>
          <p:nvPr>
            <p:ph type="title"/>
          </p:nvPr>
        </p:nvSpPr>
        <p:spPr/>
        <p:txBody>
          <a:bodyPr/>
          <a:lstStyle/>
          <a:p>
            <a:r>
              <a:rPr lang="en-IN" dirty="0">
                <a:solidFill>
                  <a:srgbClr val="C00000"/>
                </a:solidFill>
              </a:rPr>
              <a:t>Site and Plant Layout</a:t>
            </a:r>
          </a:p>
        </p:txBody>
      </p:sp>
      <p:sp>
        <p:nvSpPr>
          <p:cNvPr id="3" name="Content Placeholder 2">
            <a:extLst>
              <a:ext uri="{FF2B5EF4-FFF2-40B4-BE49-F238E27FC236}">
                <a16:creationId xmlns:a16="http://schemas.microsoft.com/office/drawing/2014/main" id="{82FABB4B-9943-457D-8365-114EA715E8BD}"/>
              </a:ext>
            </a:extLst>
          </p:cNvPr>
          <p:cNvSpPr>
            <a:spLocks noGrp="1"/>
          </p:cNvSpPr>
          <p:nvPr>
            <p:ph idx="1"/>
          </p:nvPr>
        </p:nvSpPr>
        <p:spPr/>
        <p:txBody>
          <a:bodyPr/>
          <a:lstStyle/>
          <a:p>
            <a:r>
              <a:rPr lang="en-IN" dirty="0"/>
              <a:t>Site and Plant Layout are linked</a:t>
            </a:r>
          </a:p>
          <a:p>
            <a:r>
              <a:rPr lang="en-IN" dirty="0"/>
              <a:t>Site layout should allow the effects of climate and geography</a:t>
            </a:r>
          </a:p>
          <a:p>
            <a:r>
              <a:rPr lang="en-IN" dirty="0"/>
              <a:t>Protection of environment </a:t>
            </a:r>
          </a:p>
          <a:p>
            <a:r>
              <a:rPr lang="en-IN" dirty="0"/>
              <a:t>Requirements of Public and private transport</a:t>
            </a:r>
          </a:p>
          <a:p>
            <a:r>
              <a:rPr lang="en-IN" dirty="0"/>
              <a:t>Welfare, firefighting, security</a:t>
            </a:r>
          </a:p>
          <a:p>
            <a:r>
              <a:rPr lang="en-IN" dirty="0"/>
              <a:t>Adequate access should be provided to site plant and plant units</a:t>
            </a:r>
          </a:p>
        </p:txBody>
      </p:sp>
    </p:spTree>
    <p:extLst>
      <p:ext uri="{BB962C8B-B14F-4D97-AF65-F5344CB8AC3E}">
        <p14:creationId xmlns:p14="http://schemas.microsoft.com/office/powerpoint/2010/main" val="221833135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6592</TotalTime>
  <Words>1020</Words>
  <Application>Microsoft Office PowerPoint</Application>
  <PresentationFormat>On-screen Show (4:3)</PresentationFormat>
  <Paragraphs>107</Paragraphs>
  <Slides>15</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15</vt:i4>
      </vt:variant>
    </vt:vector>
  </HeadingPairs>
  <TitlesOfParts>
    <vt:vector size="23" baseType="lpstr">
      <vt:lpstr>Arial</vt:lpstr>
      <vt:lpstr>Calibri</vt:lpstr>
      <vt:lpstr>Courier New</vt:lpstr>
      <vt:lpstr>Segoe UI Light</vt:lpstr>
      <vt:lpstr>Times New Roman</vt:lpstr>
      <vt:lpstr>Wingdings</vt:lpstr>
      <vt:lpstr>Wingdings 3</vt:lpstr>
      <vt:lpstr>Office Theme</vt:lpstr>
      <vt:lpstr>Safety considerations during site selection of a chemical plant</vt:lpstr>
      <vt:lpstr>Highlights – India’s present status – effluents-pollution</vt:lpstr>
      <vt:lpstr>Industry – siting criteria</vt:lpstr>
      <vt:lpstr>Following factors must be considered for Siting</vt:lpstr>
      <vt:lpstr>Environmental guidelines</vt:lpstr>
      <vt:lpstr>Environmental Impact Assessment (EIA) -</vt:lpstr>
      <vt:lpstr>Site appraisal committees</vt:lpstr>
      <vt:lpstr>PowerPoint Presentation</vt:lpstr>
      <vt:lpstr>Site and Plant Layout</vt:lpstr>
      <vt:lpstr>Site and Plant Layout</vt:lpstr>
      <vt:lpstr>Typical layout</vt:lpstr>
      <vt:lpstr>Plant Layout</vt:lpstr>
      <vt:lpstr>PowerPoint Presentation</vt:lpstr>
      <vt:lpstr>Type of plant layout</vt:lpstr>
      <vt:lpstr>Storage areas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Safety considerations during site selection of a chemical plant</dc:title>
  <dc:creator>Welcome</dc:creator>
  <cp:lastModifiedBy>Praveen D</cp:lastModifiedBy>
  <cp:revision>37</cp:revision>
  <dcterms:created xsi:type="dcterms:W3CDTF">2020-09-28T05:27:49Z</dcterms:created>
  <dcterms:modified xsi:type="dcterms:W3CDTF">2023-08-28T04:06:06Z</dcterms:modified>
</cp:coreProperties>
</file>